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4"/>
  </p:notesMasterIdLst>
  <p:sldIdLst>
    <p:sldId id="269" r:id="rId5"/>
    <p:sldId id="285" r:id="rId6"/>
    <p:sldId id="270" r:id="rId7"/>
    <p:sldId id="271" r:id="rId8"/>
    <p:sldId id="276" r:id="rId9"/>
    <p:sldId id="279" r:id="rId10"/>
    <p:sldId id="278" r:id="rId11"/>
    <p:sldId id="281" r:id="rId12"/>
    <p:sldId id="283" r:id="rId13"/>
    <p:sldId id="274" r:id="rId14"/>
    <p:sldId id="261" r:id="rId15"/>
    <p:sldId id="256" r:id="rId16"/>
    <p:sldId id="257" r:id="rId17"/>
    <p:sldId id="258" r:id="rId18"/>
    <p:sldId id="259" r:id="rId19"/>
    <p:sldId id="260" r:id="rId20"/>
    <p:sldId id="286" r:id="rId21"/>
    <p:sldId id="284" r:id="rId22"/>
    <p:sldId id="28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4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87248" autoAdjust="0"/>
  </p:normalViewPr>
  <p:slideViewPr>
    <p:cSldViewPr snapToGrid="0" snapToObjects="1">
      <p:cViewPr varScale="1">
        <p:scale>
          <a:sx n="74" d="100"/>
          <a:sy n="74" d="100"/>
        </p:scale>
        <p:origin x="1632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FDB73-016F-4F5D-9CDA-D3E8CE97597A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866E9-60E5-4931-9707-2C6713EAE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238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Protein-energy malnutrition: deficient in calories and protein, most lethal form of malnutrition</a:t>
            </a: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“Hidden hunger”: micronutrient malnutrition, affects more than half of the world’s population</a:t>
            </a: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&gt;50% of children throughout the world suffer micronutrient deficiency of some form (worldwide)</a:t>
            </a: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billion people affected, globally</a:t>
            </a: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Depending on which micronutrient is deficient, can result in fatigue, impaired motor and cognitive development, and hinder immune function (among other problems)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866E9-60E5-4931-9707-2C6713EAE55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272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Develop genetic screens – understanding the relationship between genotype and phenotype so that we can quickly screen using molecular methods (marker assisted selection, genomic selection)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866E9-60E5-4931-9707-2C6713EAE55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0493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Multiple years of</a:t>
            </a:r>
            <a:r>
              <a:rPr lang="en-US" baseline="0" dirty="0" smtClean="0"/>
              <a:t> breeding (crossing, growing, selecting) to make the optimal crops designed for targeted environments, populations of people</a:t>
            </a:r>
          </a:p>
          <a:p>
            <a:r>
              <a:rPr lang="en-US" baseline="0" dirty="0" smtClean="0"/>
              <a:t>	Note: can speed this process through the use of new technologies</a:t>
            </a:r>
          </a:p>
          <a:p>
            <a:r>
              <a:rPr lang="en-US" baseline="0" dirty="0" smtClean="0"/>
              <a:t>Here, need to incorporate clinical studies to address whether crops with altered nutritive content actually have those nutrients bioavailable (biomarkers are important here, testing for uptake)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future: use genomic modification (CRISPR/CAS9) to knock-in genes for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biofortification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(example: may want to knock-out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reduce/eliminate expression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phytic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acid, which inhibits Fe and Zn bioavailability and also toxic proteins)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Lots of crossing of promising lines into otherwise favorable genetic backgrounds for many generations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Need for evaluating consumer acceptance (taste, look, and cooking quality)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Then, test micronutrient retention, then micronutrient bioavailability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promising, then performance of new variety is looked at in an efficacy trial in humans (typically implemented as a follow-up study to an absorption study) – typically, focused on target population – does implementation of the crop into the diet produce the expected results? – study carefully controlled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that’s promising, then impact on human health status considered in an effectiveness trial, which then mimics reality – broadly defined population (but still representative of targeted audience); food eaten in traditional ways w/in usual household environment – can potentially reveal lack of proper implementation or weak acceptance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866E9-60E5-4931-9707-2C6713EAE55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7728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Via</a:t>
            </a:r>
            <a:r>
              <a:rPr lang="en-US" baseline="0" dirty="0" smtClean="0"/>
              <a:t> markets, or directly from the lands of smallholder farmers to their tables</a:t>
            </a:r>
          </a:p>
          <a:p>
            <a:r>
              <a:rPr lang="en-US" baseline="0" dirty="0" smtClean="0"/>
              <a:t>Need to minimize food waste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866E9-60E5-4931-9707-2C6713EAE55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8040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866E9-60E5-4931-9707-2C6713EAE55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898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about joint initiative: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partnership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between NIFA and National Institute of Diabetes and Digestive and Kidney Diseases</a:t>
            </a:r>
          </a:p>
          <a:p>
            <a:pPr lvl="1"/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$1.6 M awarded to Dr. Elizabeth Ryan’s research team at Colorado State University</a:t>
            </a:r>
          </a:p>
          <a:p>
            <a:pPr lvl="1"/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“Rice Bran and Bean Metabolomes for Human Dietary Exposure Biomarkers”</a:t>
            </a:r>
          </a:p>
          <a:p>
            <a:pPr lvl="1"/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CommonBeanCAP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Award total $4 million, 2009-2014</a:t>
            </a:r>
          </a:p>
          <a:p>
            <a:pPr lvl="1"/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few examples of Hatch investments in pulses: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“Reduction of major health problems through pulse consumption” (Michigan State University)</a:t>
            </a: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“Genetic improvement of pulse crops for the northern plains” (North Dakota State University)</a:t>
            </a: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“Genetic Improvement of pulse crops (pea, lentil and chickpea) for the northern plains” (North Dakota State University)</a:t>
            </a:r>
          </a:p>
          <a:p>
            <a:pPr lvl="3"/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866E9-60E5-4931-9707-2C6713EAE55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892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Pulses are an increasingly popular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part of the solution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Grown throughout the US and quite popular in developing nation</a:t>
            </a:r>
          </a:p>
          <a:p>
            <a:pPr lvl="3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Very easy to grow, due to nitrogen fixing capabilities in the rhizosphere</a:t>
            </a: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Nitrogen fixing capabilities also make it useful in crop rotation (grain crops benefit from the nitrogen fixation)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866E9-60E5-4931-9707-2C6713EAE55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509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 in protein (2x the amount found in whole grain cereals) and also a great source of essential amino acids</a:t>
            </a: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Rich in complex carbohydrates that break down slowly (i.e., they have a low glycemic index, which is good for diabetics)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866E9-60E5-4931-9707-2C6713EAE55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288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866E9-60E5-4931-9707-2C6713EAE55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340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866E9-60E5-4931-9707-2C6713EAE55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6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But -- Need to make sure that these nutrients are actually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bioavailable 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Bioavailable = able to be absorbed and used by the body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Bioavailability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governed by both extrinsic (food content) and intrinsic (g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ender and age) factors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Bioavailability of macronutrients (carbs, proteins, fats) is typically high (&gt; 90% of the amount ingested)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Bioavailability of micronutrients (vitamins and minerals) and bioactive phytochemicals (flavonoids, carotenoids) is quite variable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use biomarkers to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assess this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Biomarkers: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molecules found in the blood, urine, stool that are indicative that certain nutrients have been absorbed by the body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866E9-60E5-4931-9707-2C6713EAE55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978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Still need to identify the full micronutrient profile and gain a better grasp of the metabolomics of various pulse crops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 there’re biomarkers available for each nutrient of interest?</a:t>
            </a: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we develop personalized health claims based an individual’s genetic make-up or medical condition?</a:t>
            </a: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we ensure that biomarker measurements are comparable across different lab settings?</a:t>
            </a: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the role of public-private partnerships in using validated biomarkers and supporting research? 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**Not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sure if you want to tie in issues related to reports of pulse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allergenicity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being on the rise: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need to ID highly allergenic pulses, develop tools to identify pulse-ingredient allergens in foods, and develop processing and breeding methodologies to reduce pulse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allergenicity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866E9-60E5-4931-9707-2C6713EAE55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865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Connectivity between consuming pulses that will result in better health outcomes – how do we get there??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866E9-60E5-4931-9707-2C6713EAE55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4626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Goal:</a:t>
            </a:r>
            <a:r>
              <a:rPr lang="en-US" baseline="0" dirty="0" smtClean="0"/>
              <a:t> gather existing diversity from nature, early breeding (landraces) – add bit about local adaptation</a:t>
            </a:r>
            <a:endParaRPr lang="en-US" dirty="0" smtClean="0"/>
          </a:p>
          <a:p>
            <a:r>
              <a:rPr lang="en-US" dirty="0" smtClean="0"/>
              <a:t>CIAT is part of CGIAR in Colombia</a:t>
            </a:r>
          </a:p>
          <a:p>
            <a:r>
              <a:rPr lang="en-US" dirty="0" smtClean="0"/>
              <a:t>Much</a:t>
            </a:r>
            <a:r>
              <a:rPr lang="en-US" baseline="0" dirty="0" smtClean="0"/>
              <a:t> of the </a:t>
            </a:r>
            <a:r>
              <a:rPr lang="en-US" baseline="0" dirty="0" err="1" smtClean="0"/>
              <a:t>germplasm</a:t>
            </a:r>
            <a:r>
              <a:rPr lang="en-US" baseline="0" dirty="0" smtClean="0"/>
              <a:t> housed at CIAT originates from the primary centers of origin in the </a:t>
            </a:r>
            <a:r>
              <a:rPr lang="en-US" baseline="0" dirty="0" err="1" smtClean="0"/>
              <a:t>Neotropics</a:t>
            </a:r>
            <a:r>
              <a:rPr lang="en-US" baseline="0" dirty="0" smtClean="0"/>
              <a:t> (e.g., Mexico, Peru, Colombia, Guatemala)</a:t>
            </a:r>
          </a:p>
          <a:p>
            <a:r>
              <a:rPr lang="en-US" baseline="0" dirty="0" smtClean="0"/>
              <a:t>&gt;1900 wild materials + &gt;35,000 cultivated </a:t>
            </a:r>
            <a:r>
              <a:rPr lang="en-US" baseline="0" dirty="0" err="1" smtClean="0"/>
              <a:t>Phaseolus</a:t>
            </a:r>
            <a:r>
              <a:rPr lang="en-US" baseline="0" dirty="0" smtClean="0"/>
              <a:t> species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866E9-60E5-4931-9707-2C6713EAE55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099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0AECC-37F7-864D-9D86-E3F89E66BEA2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265B-4D48-0147-8E8A-9D715D0C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78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0AECC-37F7-864D-9D86-E3F89E66BEA2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265B-4D48-0147-8E8A-9D715D0C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62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0AECC-37F7-864D-9D86-E3F89E66BEA2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265B-4D48-0147-8E8A-9D715D0C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3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0AECC-37F7-864D-9D86-E3F89E66BEA2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265B-4D48-0147-8E8A-9D715D0C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513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0AECC-37F7-864D-9D86-E3F89E66BEA2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265B-4D48-0147-8E8A-9D715D0C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914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0AECC-37F7-864D-9D86-E3F89E66BEA2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265B-4D48-0147-8E8A-9D715D0C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126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0AECC-37F7-864D-9D86-E3F89E66BEA2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265B-4D48-0147-8E8A-9D715D0C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11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0AECC-37F7-864D-9D86-E3F89E66BEA2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265B-4D48-0147-8E8A-9D715D0C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042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0AECC-37F7-864D-9D86-E3F89E66BEA2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265B-4D48-0147-8E8A-9D715D0C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31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0AECC-37F7-864D-9D86-E3F89E66BEA2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265B-4D48-0147-8E8A-9D715D0C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109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0AECC-37F7-864D-9D86-E3F89E66BEA2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8265B-4D48-0147-8E8A-9D715D0C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285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0AECC-37F7-864D-9D86-E3F89E66BEA2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8265B-4D48-0147-8E8A-9D715D0CD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814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hyperlink" Target="http://www.photoxpress.com/stock-photos/brown/button/symbol/14465044" TargetMode="Externa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IFA PPT header in gree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14400"/>
          </a:xfrm>
          <a:prstGeom prst="rect">
            <a:avLst/>
          </a:prstGeom>
        </p:spPr>
      </p:pic>
      <p:pic>
        <p:nvPicPr>
          <p:cNvPr id="10" name="Picture 9" descr="http://www.fao.org/fileadmin/user_upload/pulses-2016/logos/EN/LOGO_IYP_en_Print-vertic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50" y="941482"/>
            <a:ext cx="2333625" cy="536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5550" y="2559050"/>
            <a:ext cx="7772400" cy="1470025"/>
          </a:xfrm>
        </p:spPr>
        <p:txBody>
          <a:bodyPr>
            <a:noAutofit/>
          </a:bodyPr>
          <a:lstStyle/>
          <a:p>
            <a:r>
              <a:rPr lang="en-US" sz="4800" dirty="0" smtClean="0"/>
              <a:t>Population, Public Health, Pulses, and Partnerships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1350" y="4410075"/>
            <a:ext cx="6400800" cy="73342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Sonny Ramaswamy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75095" y="6478682"/>
            <a:ext cx="6045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York Academy of Sciences: </a:t>
            </a:r>
            <a:r>
              <a:rPr lang="en-US" dirty="0"/>
              <a:t>Little Beans, Big </a:t>
            </a:r>
            <a:r>
              <a:rPr lang="en-US" dirty="0" smtClean="0"/>
              <a:t>Opportunities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83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IFA PPT header in gree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144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7200" y="93662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Path forward: A focus on pulses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38125" y="2000375"/>
            <a:ext cx="8715375" cy="46616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solidFill>
                  <a:schemeClr val="tx1"/>
                </a:solidFill>
              </a:rPr>
              <a:t>Knowledge Gaps:</a:t>
            </a:r>
          </a:p>
          <a:p>
            <a:pPr lvl="1" indent="-2349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</a:t>
            </a:r>
            <a:r>
              <a:rPr lang="en-US" dirty="0" smtClean="0">
                <a:solidFill>
                  <a:schemeClr val="tx1"/>
                </a:solidFill>
              </a:rPr>
              <a:t>ole of nutrition and nutrients in health</a:t>
            </a:r>
          </a:p>
          <a:p>
            <a:pPr lvl="1" indent="-2349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Identification of full micronutrient profile in pulse crops</a:t>
            </a:r>
          </a:p>
          <a:p>
            <a:pPr lvl="1" indent="-2349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Allergens and toxic proteins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Questions:</a:t>
            </a:r>
          </a:p>
          <a:p>
            <a:pPr marL="457200" indent="-23495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Are biomarkers available for each nutrient of interest?</a:t>
            </a:r>
          </a:p>
          <a:p>
            <a:pPr marL="457200" indent="-23495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Can personalized health claims be tailored to each individual’s genetic make-up and medical condition?</a:t>
            </a:r>
          </a:p>
          <a:p>
            <a:pPr marL="457200" indent="-23495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How to deal with desirable and undesirable traits?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27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ulses Pipeline Graphic Slide_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875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1518" y="2544898"/>
            <a:ext cx="73813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How do we use genetic and genomic tools to develop better crops to promote healthier lives?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3092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ulses Pipeline Graphic Slide_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04999" y="3264284"/>
            <a:ext cx="70643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Goal</a:t>
            </a:r>
            <a:r>
              <a:rPr lang="en-US" sz="2400" b="1" dirty="0" smtClean="0"/>
              <a:t>:</a:t>
            </a:r>
            <a:r>
              <a:rPr lang="en-US" sz="2400" dirty="0" smtClean="0"/>
              <a:t> </a:t>
            </a:r>
            <a:r>
              <a:rPr lang="en-US" sz="2400" b="1" dirty="0" smtClean="0"/>
              <a:t>Capture existing diversity </a:t>
            </a:r>
            <a:r>
              <a:rPr lang="en-US" sz="2400" dirty="0" smtClean="0"/>
              <a:t>found in nature and in pulses from early cultivation efforts, gathering lineages that are </a:t>
            </a:r>
            <a:r>
              <a:rPr lang="en-US" sz="2400" b="1" dirty="0" smtClean="0"/>
              <a:t>adapted</a:t>
            </a:r>
            <a:r>
              <a:rPr lang="en-US" sz="2400" dirty="0" smtClean="0"/>
              <a:t> to grow in a </a:t>
            </a:r>
            <a:r>
              <a:rPr lang="en-US" sz="2400" b="1" dirty="0" smtClean="0"/>
              <a:t>variety of environments </a:t>
            </a:r>
            <a:r>
              <a:rPr lang="en-US" sz="2400" dirty="0" smtClean="0"/>
              <a:t>and contain </a:t>
            </a:r>
            <a:r>
              <a:rPr lang="en-US" sz="2400" b="1" dirty="0" smtClean="0"/>
              <a:t>desirable protein, vitamins, </a:t>
            </a:r>
            <a:r>
              <a:rPr lang="en-US" sz="2400" dirty="0" smtClean="0"/>
              <a:t>and </a:t>
            </a:r>
            <a:r>
              <a:rPr lang="en-US" sz="2400" b="1" dirty="0" smtClean="0"/>
              <a:t>minerals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190749" y="5684704"/>
            <a:ext cx="6492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0070C0"/>
                </a:solidFill>
              </a:rPr>
              <a:t>The International Center for Tropical Agriculture (CIAT) in Colombia houses the world’s largest and most diverse bean collection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3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ulses Pipeline Graphic Slide_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92501" y="2709594"/>
            <a:ext cx="563562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In addition to breeding high yielding crops, need to develop </a:t>
            </a:r>
            <a:r>
              <a:rPr lang="en-US" sz="2400" b="1" dirty="0" smtClean="0">
                <a:solidFill>
                  <a:srgbClr val="000000"/>
                </a:solidFill>
              </a:rPr>
              <a:t>disease resistant </a:t>
            </a:r>
            <a:r>
              <a:rPr lang="en-US" sz="2400" dirty="0" smtClean="0">
                <a:solidFill>
                  <a:srgbClr val="000000"/>
                </a:solidFill>
              </a:rPr>
              <a:t>and </a:t>
            </a:r>
            <a:r>
              <a:rPr lang="en-US" sz="2400" b="1" dirty="0" smtClean="0">
                <a:solidFill>
                  <a:srgbClr val="000000"/>
                </a:solidFill>
              </a:rPr>
              <a:t>climate resilient</a:t>
            </a:r>
            <a:r>
              <a:rPr lang="en-US" sz="2400" dirty="0" smtClean="0">
                <a:solidFill>
                  <a:srgbClr val="000000"/>
                </a:solidFill>
              </a:rPr>
              <a:t> varieties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2501" y="3942784"/>
            <a:ext cx="50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Identify varieties that are </a:t>
            </a:r>
            <a:r>
              <a:rPr lang="en-US" sz="2400" b="1" dirty="0" smtClean="0">
                <a:solidFill>
                  <a:srgbClr val="000000"/>
                </a:solidFill>
              </a:rPr>
              <a:t>rich in desirable micronutrients </a:t>
            </a:r>
            <a:r>
              <a:rPr lang="en-US" sz="2400" dirty="0" smtClean="0">
                <a:solidFill>
                  <a:srgbClr val="000000"/>
                </a:solidFill>
              </a:rPr>
              <a:t>is key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16376" y="5602586"/>
            <a:ext cx="4689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Identifying the genes</a:t>
            </a:r>
            <a:r>
              <a:rPr lang="en-US" dirty="0" smtClean="0">
                <a:solidFill>
                  <a:srgbClr val="0070C0"/>
                </a:solidFill>
              </a:rPr>
              <a:t> that influence these traits will aid in developing genetic assays that accelerate screening and breeding process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64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ulses Pipeline Graphic Slide_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09696" y="1851430"/>
            <a:ext cx="423602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Crossing, growing, and selecting varieties with </a:t>
            </a:r>
            <a:r>
              <a:rPr lang="en-US" sz="2000" b="1" dirty="0" smtClean="0">
                <a:solidFill>
                  <a:srgbClr val="000000"/>
                </a:solidFill>
              </a:rPr>
              <a:t>desired combination of traits</a:t>
            </a:r>
          </a:p>
          <a:p>
            <a:pPr algn="ctr"/>
            <a:endParaRPr lang="en-US" sz="1000" b="1" dirty="0">
              <a:solidFill>
                <a:srgbClr val="000000"/>
              </a:solidFill>
            </a:endParaRPr>
          </a:p>
          <a:p>
            <a:pPr algn="ctr"/>
            <a:r>
              <a:rPr lang="en-US" sz="2000" smtClean="0">
                <a:solidFill>
                  <a:srgbClr val="000000"/>
                </a:solidFill>
              </a:rPr>
              <a:t>Elimination of </a:t>
            </a:r>
            <a:r>
              <a:rPr lang="en-US" sz="2000" b="1" dirty="0" smtClean="0">
                <a:solidFill>
                  <a:srgbClr val="000000"/>
                </a:solidFill>
              </a:rPr>
              <a:t>undesirable traits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1000" dirty="0" smtClean="0">
              <a:solidFill>
                <a:srgbClr val="000000"/>
              </a:solidFill>
            </a:endParaRPr>
          </a:p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Needs to be targeted to </a:t>
            </a:r>
            <a:r>
              <a:rPr lang="en-US" sz="2000" b="1" dirty="0" smtClean="0">
                <a:solidFill>
                  <a:srgbClr val="000000"/>
                </a:solidFill>
              </a:rPr>
              <a:t>specific</a:t>
            </a:r>
            <a:r>
              <a:rPr lang="en-US" sz="2000" dirty="0" smtClean="0">
                <a:solidFill>
                  <a:srgbClr val="000000"/>
                </a:solidFill>
              </a:rPr>
              <a:t> growing </a:t>
            </a:r>
            <a:r>
              <a:rPr lang="en-US" sz="2000" b="1" dirty="0" smtClean="0">
                <a:solidFill>
                  <a:srgbClr val="000000"/>
                </a:solidFill>
              </a:rPr>
              <a:t>environments</a:t>
            </a:r>
            <a:r>
              <a:rPr lang="en-US" sz="2000" dirty="0" smtClean="0">
                <a:solidFill>
                  <a:srgbClr val="000000"/>
                </a:solidFill>
              </a:rPr>
              <a:t>, </a:t>
            </a:r>
            <a:r>
              <a:rPr lang="en-US" sz="2000" b="1" dirty="0" smtClean="0">
                <a:solidFill>
                  <a:srgbClr val="000000"/>
                </a:solidFill>
              </a:rPr>
              <a:t>populations</a:t>
            </a:r>
            <a:r>
              <a:rPr lang="en-US" sz="2000" dirty="0" smtClean="0">
                <a:solidFill>
                  <a:srgbClr val="000000"/>
                </a:solidFill>
              </a:rPr>
              <a:t> of consumers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1000" dirty="0" smtClean="0">
              <a:solidFill>
                <a:srgbClr val="000000"/>
              </a:solidFill>
            </a:endParaRPr>
          </a:p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Clinical trials to </a:t>
            </a:r>
            <a:r>
              <a:rPr lang="en-US" sz="2000" b="1" dirty="0" smtClean="0">
                <a:solidFill>
                  <a:srgbClr val="000000"/>
                </a:solidFill>
              </a:rPr>
              <a:t>assess</a:t>
            </a:r>
            <a:r>
              <a:rPr lang="en-US" sz="2000" dirty="0" smtClean="0">
                <a:solidFill>
                  <a:srgbClr val="000000"/>
                </a:solidFill>
              </a:rPr>
              <a:t> micronutrient retention and </a:t>
            </a:r>
            <a:r>
              <a:rPr lang="en-US" sz="2000" b="1" dirty="0" smtClean="0">
                <a:solidFill>
                  <a:srgbClr val="000000"/>
                </a:solidFill>
              </a:rPr>
              <a:t>bioavailabilit</a:t>
            </a:r>
            <a:r>
              <a:rPr lang="en-US" sz="2000" dirty="0" smtClean="0">
                <a:solidFill>
                  <a:srgbClr val="000000"/>
                </a:solidFill>
              </a:rPr>
              <a:t>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76875" y="5623459"/>
            <a:ext cx="3603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Accelerate this process via targeted </a:t>
            </a:r>
            <a:r>
              <a:rPr lang="en-US" b="1" dirty="0" smtClean="0">
                <a:solidFill>
                  <a:srgbClr val="0070C0"/>
                </a:solidFill>
              </a:rPr>
              <a:t>genome editing </a:t>
            </a:r>
            <a:r>
              <a:rPr lang="en-US" dirty="0" smtClean="0">
                <a:solidFill>
                  <a:srgbClr val="0070C0"/>
                </a:solidFill>
              </a:rPr>
              <a:t>in crops?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41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ulses Pipeline Graphic Slide_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952343" y="3687096"/>
            <a:ext cx="20594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rgbClr val="000000"/>
                </a:solidFill>
              </a:rPr>
              <a:t>D</a:t>
            </a:r>
            <a:r>
              <a:rPr lang="en-US" sz="2000" smtClean="0">
                <a:solidFill>
                  <a:srgbClr val="000000"/>
                </a:solidFill>
              </a:rPr>
              <a:t>evelop </a:t>
            </a:r>
            <a:r>
              <a:rPr lang="en-US" sz="2000" dirty="0" smtClean="0">
                <a:solidFill>
                  <a:srgbClr val="000000"/>
                </a:solidFill>
              </a:rPr>
              <a:t>strategies that </a:t>
            </a:r>
            <a:r>
              <a:rPr lang="en-US" sz="2000" b="1" dirty="0" smtClean="0">
                <a:solidFill>
                  <a:srgbClr val="000000"/>
                </a:solidFill>
              </a:rPr>
              <a:t>minimize food waste</a:t>
            </a:r>
            <a:endParaRPr lang="en-US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33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ulses Pipeline Graphic Slide_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2125" y="2247441"/>
            <a:ext cx="8255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Successful pipeline must be carried out in </a:t>
            </a:r>
            <a:r>
              <a:rPr lang="en-US" sz="2400" b="1" dirty="0" smtClean="0">
                <a:solidFill>
                  <a:srgbClr val="000000"/>
                </a:solidFill>
              </a:rPr>
              <a:t>partnership with the end-user</a:t>
            </a:r>
            <a:r>
              <a:rPr lang="en-US" sz="2400" dirty="0" smtClean="0">
                <a:solidFill>
                  <a:srgbClr val="000000"/>
                </a:solidFill>
              </a:rPr>
              <a:t> and use </a:t>
            </a:r>
            <a:r>
              <a:rPr lang="en-US" sz="2400" b="1" dirty="0" smtClean="0">
                <a:solidFill>
                  <a:srgbClr val="000000"/>
                </a:solidFill>
              </a:rPr>
              <a:t>transdisciplinary approaches</a:t>
            </a:r>
            <a:r>
              <a:rPr lang="en-US" sz="2400" dirty="0" smtClean="0">
                <a:solidFill>
                  <a:srgbClr val="000000"/>
                </a:solidFill>
              </a:rPr>
              <a:t> in collaborations across academia, government, and the private sector </a:t>
            </a:r>
          </a:p>
        </p:txBody>
      </p:sp>
    </p:spTree>
    <p:extLst>
      <p:ext uri="{BB962C8B-B14F-4D97-AF65-F5344CB8AC3E}">
        <p14:creationId xmlns:p14="http://schemas.microsoft.com/office/powerpoint/2010/main" val="413134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5488" y="892175"/>
            <a:ext cx="7772400" cy="1139825"/>
          </a:xfr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Calibri" charset="0"/>
              </a:rPr>
              <a:t>Opportunities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6251" y="2000250"/>
            <a:ext cx="8270874" cy="4698999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Calibri" charset="0"/>
                <a:ea typeface="ＭＳ Ｐゴシック" charset="0"/>
                <a:cs typeface="Calibri" charset="0"/>
              </a:rPr>
              <a:t>Agriculture and Food Research </a:t>
            </a:r>
            <a:r>
              <a:rPr lang="en-US" sz="2800" dirty="0" smtClean="0">
                <a:latin typeface="Calibri" charset="0"/>
                <a:ea typeface="ＭＳ Ｐゴシック" charset="0"/>
                <a:cs typeface="Calibri" charset="0"/>
              </a:rPr>
              <a:t>Initiative</a:t>
            </a:r>
          </a:p>
          <a:p>
            <a:r>
              <a:rPr lang="en-US" sz="2800" dirty="0" smtClean="0">
                <a:latin typeface="Calibri" charset="0"/>
                <a:ea typeface="ＭＳ Ｐゴシック" charset="0"/>
                <a:cs typeface="Calibri" charset="0"/>
              </a:rPr>
              <a:t>Specialty Crops Research Initiative</a:t>
            </a:r>
          </a:p>
          <a:p>
            <a:r>
              <a:rPr lang="en-US" sz="2800" dirty="0" smtClean="0">
                <a:latin typeface="Calibri" charset="0"/>
                <a:ea typeface="ＭＳ Ｐゴシック" charset="0"/>
                <a:cs typeface="Calibri" charset="0"/>
              </a:rPr>
              <a:t>Organic Agriculture Research and Extension Initiative</a:t>
            </a:r>
            <a:endParaRPr lang="en-US" sz="2800" dirty="0">
              <a:latin typeface="Calibri" charset="0"/>
              <a:ea typeface="ＭＳ Ｐゴシック" charset="0"/>
              <a:cs typeface="Calibri" charset="0"/>
            </a:endParaRPr>
          </a:p>
          <a:p>
            <a:r>
              <a:rPr lang="en-US" sz="2800" dirty="0" smtClean="0">
                <a:latin typeface="Calibri" charset="0"/>
                <a:ea typeface="ＭＳ Ｐゴシック" charset="0"/>
                <a:cs typeface="Calibri" charset="0"/>
              </a:rPr>
              <a:t>Interagency</a:t>
            </a:r>
          </a:p>
          <a:p>
            <a:pPr lvl="1"/>
            <a:r>
              <a:rPr lang="en-US" sz="2400" dirty="0">
                <a:latin typeface="Calibri" charset="0"/>
                <a:ea typeface="ＭＳ Ｐゴシック" charset="0"/>
                <a:cs typeface="Calibri" charset="0"/>
              </a:rPr>
              <a:t>NIH</a:t>
            </a:r>
          </a:p>
          <a:p>
            <a:pPr lvl="1"/>
            <a:r>
              <a:rPr lang="en-US" sz="2400" dirty="0">
                <a:latin typeface="Calibri" charset="0"/>
                <a:ea typeface="ＭＳ Ｐゴシック" charset="0"/>
                <a:cs typeface="Calibri" charset="0"/>
              </a:rPr>
              <a:t>NSF</a:t>
            </a:r>
          </a:p>
          <a:p>
            <a:pPr lvl="1"/>
            <a:r>
              <a:rPr lang="en-US" sz="2400" dirty="0">
                <a:latin typeface="Calibri" charset="0"/>
                <a:ea typeface="ＭＳ Ｐゴシック" charset="0"/>
                <a:cs typeface="Calibri" charset="0"/>
              </a:rPr>
              <a:t>USAID-PEER</a:t>
            </a:r>
          </a:p>
          <a:p>
            <a:pPr lvl="1"/>
            <a:r>
              <a:rPr lang="en-US" sz="2400" dirty="0">
                <a:latin typeface="Calibri" charset="0"/>
                <a:ea typeface="ＭＳ Ｐゴシック" charset="0"/>
                <a:cs typeface="Calibri" charset="0"/>
              </a:rPr>
              <a:t>BARD</a:t>
            </a:r>
          </a:p>
          <a:p>
            <a:pPr lvl="1"/>
            <a:r>
              <a:rPr lang="en-US" sz="2400" dirty="0">
                <a:latin typeface="Calibri" charset="0"/>
                <a:ea typeface="ＭＳ Ｐゴシック" charset="0"/>
                <a:cs typeface="Calibri" charset="0"/>
              </a:rPr>
              <a:t>BBSRC</a:t>
            </a:r>
          </a:p>
          <a:p>
            <a:pPr lvl="1"/>
            <a:r>
              <a:rPr lang="en-US" sz="2400" dirty="0" smtClean="0">
                <a:latin typeface="Calibri" charset="0"/>
                <a:ea typeface="ＭＳ Ｐゴシック" charset="0"/>
                <a:cs typeface="Calibri" charset="0"/>
              </a:rPr>
              <a:t>Ireland and Northern Ireland</a:t>
            </a:r>
          </a:p>
          <a:p>
            <a:pPr lvl="1"/>
            <a:endParaRPr lang="en-US" sz="2400" dirty="0" smtClean="0">
              <a:latin typeface="Calibri" charset="0"/>
              <a:ea typeface="ＭＳ Ｐゴシック" charset="0"/>
              <a:cs typeface="Calibri" charset="0"/>
            </a:endParaRPr>
          </a:p>
          <a:p>
            <a:pPr lvl="1"/>
            <a:endParaRPr lang="en-US" sz="2400" dirty="0">
              <a:latin typeface="Calibri" charset="0"/>
              <a:ea typeface="ＭＳ Ｐゴシック" charset="0"/>
              <a:cs typeface="Calibri" charset="0"/>
            </a:endParaRPr>
          </a:p>
        </p:txBody>
      </p:sp>
      <p:pic>
        <p:nvPicPr>
          <p:cNvPr id="6" name="Picture 5" descr="NIFA PPT header in gree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5" y="0"/>
            <a:ext cx="9144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66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IFA PPT header in gree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144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27000" y="924653"/>
            <a:ext cx="8890000" cy="13814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/>
              <a:t>NIFA/NIH </a:t>
            </a:r>
            <a:r>
              <a:rPr lang="en-US" sz="3200" dirty="0"/>
              <a:t>joint initiative</a:t>
            </a:r>
            <a:r>
              <a:rPr lang="en-US" sz="3200" dirty="0" smtClean="0"/>
              <a:t>:</a:t>
            </a:r>
          </a:p>
          <a:p>
            <a:pPr algn="l"/>
            <a:endParaRPr lang="en-US" sz="1100" dirty="0"/>
          </a:p>
          <a:p>
            <a:r>
              <a:rPr lang="en-US" sz="6500" dirty="0"/>
              <a:t>“Food specific molecular profiles and dietary biomarkers of dietary consumption</a:t>
            </a:r>
            <a:r>
              <a:rPr lang="en-US" sz="6500" dirty="0" smtClean="0"/>
              <a:t>”</a:t>
            </a:r>
            <a:endParaRPr lang="en-US" sz="65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-31750" y="2376759"/>
            <a:ext cx="9223375" cy="448124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500" dirty="0">
                <a:solidFill>
                  <a:schemeClr val="tx1"/>
                </a:solidFill>
              </a:rPr>
              <a:t>Colorado State </a:t>
            </a:r>
            <a:r>
              <a:rPr lang="en-US" sz="3500" dirty="0" smtClean="0">
                <a:solidFill>
                  <a:schemeClr val="tx1"/>
                </a:solidFill>
              </a:rPr>
              <a:t>University</a:t>
            </a:r>
          </a:p>
          <a:p>
            <a:pPr marL="742950" lvl="1" indent="-285750" algn="l">
              <a:buFont typeface="Arial"/>
              <a:buChar char="–"/>
            </a:pPr>
            <a:r>
              <a:rPr lang="en-US" sz="3000" dirty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Address metabolite profiles in dry beans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500" dirty="0">
                <a:solidFill>
                  <a:schemeClr val="tx1"/>
                </a:solidFill>
              </a:rPr>
              <a:t>Goals</a:t>
            </a:r>
          </a:p>
          <a:p>
            <a:pPr marL="742950" lvl="1" indent="-285750" algn="l">
              <a:buFont typeface="Arial"/>
              <a:buChar char="–"/>
            </a:pPr>
            <a:r>
              <a:rPr lang="en-US" sz="3000" dirty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Discover and validate molecular signatures of dietary intake and long-term food consumption</a:t>
            </a:r>
          </a:p>
          <a:p>
            <a:pPr marL="742950" lvl="1" indent="-285750" algn="l">
              <a:buFont typeface="Arial"/>
              <a:buChar char="–"/>
            </a:pPr>
            <a:r>
              <a:rPr lang="en-US" sz="3000" dirty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Develop a database of food-specific molecular signatures</a:t>
            </a:r>
          </a:p>
          <a:p>
            <a:pPr marL="742950" lvl="1" indent="-285750" algn="l">
              <a:buFont typeface="Arial"/>
              <a:buChar char="–"/>
            </a:pPr>
            <a:r>
              <a:rPr lang="en-US" sz="3000" dirty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Inform policy and disseminate findings to industry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500" dirty="0">
                <a:solidFill>
                  <a:schemeClr val="tx1"/>
                </a:solidFill>
              </a:rPr>
              <a:t>Other NIFA investments</a:t>
            </a:r>
          </a:p>
          <a:p>
            <a:pPr marL="742950" lvl="1" indent="-285750" algn="l">
              <a:buFont typeface="Arial"/>
              <a:buChar char="–"/>
            </a:pPr>
            <a:r>
              <a:rPr lang="en-US" sz="3000" dirty="0" err="1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BeanCAP</a:t>
            </a:r>
            <a:r>
              <a:rPr lang="en-US" sz="3000" dirty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  <a:t>, Hatch projects to support pulse research</a:t>
            </a:r>
          </a:p>
          <a:p>
            <a:pPr lvl="2" indent="-457200" algn="l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/>
              </a:solidFill>
            </a:endParaRPr>
          </a:p>
          <a:p>
            <a:pPr algn="l"/>
            <a:endParaRPr lang="en-US" sz="1400" dirty="0" smtClean="0">
              <a:solidFill>
                <a:schemeClr val="tx1"/>
              </a:solidFill>
            </a:endParaRPr>
          </a:p>
          <a:p>
            <a:pPr algn="l"/>
            <a:endParaRPr lang="en-US" sz="3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86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685800" y="633413"/>
            <a:ext cx="7772400" cy="1447800"/>
          </a:xfrm>
        </p:spPr>
        <p:txBody>
          <a:bodyPr/>
          <a:lstStyle/>
          <a:p>
            <a:r>
              <a:rPr lang="en-US" altLang="en-US" dirty="0" smtClean="0">
                <a:latin typeface="Calibri" charset="0"/>
              </a:rPr>
              <a:t>Opportunities: Precision </a:t>
            </a:r>
            <a:r>
              <a:rPr lang="en-US" altLang="en-US" dirty="0">
                <a:latin typeface="Calibri" charset="0"/>
              </a:rPr>
              <a:t>Foods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381000" y="1728788"/>
            <a:ext cx="8382000" cy="5102225"/>
          </a:xfrm>
        </p:spPr>
        <p:txBody>
          <a:bodyPr/>
          <a:lstStyle/>
          <a:p>
            <a:r>
              <a:rPr lang="en-US" altLang="en-US">
                <a:latin typeface="Calibri" charset="0"/>
              </a:rPr>
              <a:t>Individual genome, epigenome, microbiome</a:t>
            </a:r>
          </a:p>
          <a:p>
            <a:r>
              <a:rPr lang="en-US" altLang="en-US">
                <a:latin typeface="Calibri" charset="0"/>
              </a:rPr>
              <a:t>Plant/animal genome, epigenome, microbiome</a:t>
            </a:r>
          </a:p>
          <a:p>
            <a:r>
              <a:rPr lang="en-US" altLang="en-US">
                <a:latin typeface="Calibri" charset="0"/>
              </a:rPr>
              <a:t>Wearable sensors </a:t>
            </a:r>
          </a:p>
          <a:p>
            <a:pPr lvl="1"/>
            <a:r>
              <a:rPr lang="en-US" altLang="en-US">
                <a:latin typeface="Calibri" charset="0"/>
              </a:rPr>
              <a:t>FitBit, Apple Watch</a:t>
            </a:r>
          </a:p>
          <a:p>
            <a:pPr lvl="1"/>
            <a:r>
              <a:rPr lang="en-US" altLang="en-US">
                <a:latin typeface="Calibri" charset="0"/>
              </a:rPr>
              <a:t>Athos, Hexoskin, Gymi</a:t>
            </a:r>
          </a:p>
          <a:p>
            <a:pPr lvl="1"/>
            <a:r>
              <a:rPr lang="en-US" altLang="en-US">
                <a:latin typeface="Calibri" charset="0"/>
              </a:rPr>
              <a:t>Google contact lens</a:t>
            </a:r>
          </a:p>
          <a:p>
            <a:r>
              <a:rPr lang="en-US" altLang="en-US">
                <a:latin typeface="Calibri" charset="0"/>
              </a:rPr>
              <a:t>Food analysis</a:t>
            </a:r>
          </a:p>
          <a:p>
            <a:r>
              <a:rPr lang="en-US" altLang="en-US">
                <a:latin typeface="Calibri" charset="0"/>
              </a:rPr>
              <a:t>Lifestyle</a:t>
            </a:r>
          </a:p>
          <a:p>
            <a:r>
              <a:rPr lang="en-US" altLang="en-US">
                <a:latin typeface="Calibri" charset="0"/>
              </a:rPr>
              <a:t>Behavior</a:t>
            </a: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4533900" y="2863850"/>
            <a:ext cx="4533900" cy="3994150"/>
            <a:chOff x="4533900" y="2863850"/>
            <a:chExt cx="4533900" cy="3994150"/>
          </a:xfrm>
        </p:grpSpPr>
        <p:pic>
          <p:nvPicPr>
            <p:cNvPr id="24581" name="Picture 3" descr="last slide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3550" y="2863850"/>
              <a:ext cx="2514600" cy="247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82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3900" y="5334000"/>
              <a:ext cx="4533900" cy="15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6" descr="NIFA PPT header in green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5" y="0"/>
            <a:ext cx="9144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2562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342990" y="2895600"/>
            <a:ext cx="8458021" cy="1447800"/>
          </a:xfrm>
        </p:spPr>
        <p:txBody>
          <a:bodyPr/>
          <a:lstStyle/>
          <a:p>
            <a:r>
              <a:rPr lang="en-US" sz="8000">
                <a:latin typeface="Calibri" charset="0"/>
                <a:ea typeface="ＭＳ Ｐゴシック" charset="0"/>
                <a:cs typeface="Calibri" charset="0"/>
              </a:rPr>
              <a:t>Nutritional Security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113139" y="2895600"/>
            <a:ext cx="8762901" cy="144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8000" dirty="0">
                <a:latin typeface="Calibri" charset="0"/>
                <a:cs typeface="Calibri" charset="0"/>
              </a:rPr>
              <a:t>An Existential Threat </a:t>
            </a:r>
          </a:p>
        </p:txBody>
      </p:sp>
      <p:pic>
        <p:nvPicPr>
          <p:cNvPr id="4" name="Picture 3" descr="NIFA PPT header in gree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42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IFA PPT header in gree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1440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8738" y="1856333"/>
            <a:ext cx="8964619" cy="4414837"/>
            <a:chOff x="58738" y="1856333"/>
            <a:chExt cx="8964619" cy="4414837"/>
          </a:xfrm>
        </p:grpSpPr>
        <p:pic>
          <p:nvPicPr>
            <p:cNvPr id="10" name="Picture 4" descr="icon_for_sonny_1_climatechang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38" y="2257971"/>
              <a:ext cx="2371629" cy="1757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5" descr="icon_for_sonny_2_landwater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9398" y="2554833"/>
              <a:ext cx="1982706" cy="146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6" descr="icon_for_sonny_3_increaseurban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7146" y="2029371"/>
              <a:ext cx="2552596" cy="1985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7" descr="icon_for_sonny_4_envirodegrade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7892" y="1856333"/>
              <a:ext cx="1731892" cy="2159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8" descr="icon_for_sonny_5_ecofoot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125" y="4040733"/>
              <a:ext cx="1458853" cy="2211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9" descr="icon_for_sonny_6_eincomediet.jp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2577" y="4345533"/>
              <a:ext cx="1876349" cy="1919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0" descr="icon_for_sonny_7_positivehealth.jp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0036" y="4345533"/>
              <a:ext cx="1766816" cy="1925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" name="Group 1"/>
            <p:cNvGrpSpPr>
              <a:grpSpLocks/>
            </p:cNvGrpSpPr>
            <p:nvPr/>
          </p:nvGrpSpPr>
          <p:grpSpPr bwMode="auto">
            <a:xfrm>
              <a:off x="6824670" y="4116940"/>
              <a:ext cx="2198687" cy="2152650"/>
              <a:chOff x="9295157" y="4594777"/>
              <a:chExt cx="2198776" cy="2152650"/>
            </a:xfrm>
          </p:grpSpPr>
          <p:sp>
            <p:nvSpPr>
              <p:cNvPr id="18" name="TextBox 11"/>
              <p:cNvSpPr txBox="1">
                <a:spLocks noChangeArrowheads="1"/>
              </p:cNvSpPr>
              <p:nvPr/>
            </p:nvSpPr>
            <p:spPr bwMode="auto">
              <a:xfrm>
                <a:off x="9450774" y="5206681"/>
                <a:ext cx="1782336" cy="8536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4400" b="1">
                    <a:latin typeface="Calibri" charset="0"/>
                    <a:cs typeface="Calibri" charset="0"/>
                  </a:rPr>
                  <a:t>Science</a:t>
                </a:r>
              </a:p>
            </p:txBody>
          </p:sp>
          <p:sp>
            <p:nvSpPr>
              <p:cNvPr id="19" name="&quot;No&quot; Symbol 18"/>
              <p:cNvSpPr/>
              <p:nvPr/>
            </p:nvSpPr>
            <p:spPr bwMode="auto">
              <a:xfrm rot="5400000">
                <a:off x="9318220" y="4571714"/>
                <a:ext cx="2152650" cy="2198776"/>
              </a:xfrm>
              <a:prstGeom prst="noSmoking">
                <a:avLst>
                  <a:gd name="adj" fmla="val 9468"/>
                </a:avLst>
              </a:prstGeom>
              <a:solidFill>
                <a:srgbClr val="FF00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11113" y="944750"/>
            <a:ext cx="9132887" cy="5932299"/>
            <a:chOff x="1471613" y="944750"/>
            <a:chExt cx="9132887" cy="5932299"/>
          </a:xfrm>
        </p:grpSpPr>
        <p:grpSp>
          <p:nvGrpSpPr>
            <p:cNvPr id="24" name="Group 17"/>
            <p:cNvGrpSpPr>
              <a:grpSpLocks/>
            </p:cNvGrpSpPr>
            <p:nvPr/>
          </p:nvGrpSpPr>
          <p:grpSpPr bwMode="auto">
            <a:xfrm>
              <a:off x="1471613" y="944750"/>
              <a:ext cx="9132887" cy="5932299"/>
              <a:chOff x="1471613" y="944750"/>
              <a:chExt cx="9132887" cy="5932299"/>
            </a:xfrm>
          </p:grpSpPr>
          <p:pic>
            <p:nvPicPr>
              <p:cNvPr id="31" name="Picture 4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71613" y="944750"/>
                <a:ext cx="9132887" cy="59322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TextBox 19"/>
              <p:cNvSpPr txBox="1">
                <a:spLocks noChangeArrowheads="1"/>
              </p:cNvSpPr>
              <p:nvPr/>
            </p:nvSpPr>
            <p:spPr bwMode="auto">
              <a:xfrm>
                <a:off x="3592512" y="3505200"/>
                <a:ext cx="5372534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7200" dirty="0">
                    <a:latin typeface="Calibri" charset="0"/>
                    <a:cs typeface="Calibri" charset="0"/>
                  </a:rPr>
                  <a:t>Perfect Storm</a:t>
                </a:r>
              </a:p>
            </p:txBody>
          </p:sp>
        </p:grpSp>
        <p:sp>
          <p:nvSpPr>
            <p:cNvPr id="30" name="TextBox 5"/>
            <p:cNvSpPr txBox="1">
              <a:spLocks noChangeArrowheads="1"/>
            </p:cNvSpPr>
            <p:nvPr/>
          </p:nvSpPr>
          <p:spPr bwMode="auto">
            <a:xfrm rot="16200000">
              <a:off x="7870032" y="3848099"/>
              <a:ext cx="5100638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 dirty="0">
                  <a:solidFill>
                    <a:schemeClr val="bg1"/>
                  </a:solidFill>
                  <a:latin typeface="Calibri" charset="0"/>
                  <a:cs typeface="Calibri" charset="0"/>
                </a:rPr>
                <a:t>http://</a:t>
              </a:r>
              <a:r>
                <a:rPr lang="en-US" sz="1600" dirty="0" err="1">
                  <a:solidFill>
                    <a:schemeClr val="bg1"/>
                  </a:solidFill>
                  <a:latin typeface="Calibri" charset="0"/>
                  <a:cs typeface="Calibri" charset="0"/>
                </a:rPr>
                <a:t>rsd.gsfc.nasa.gov</a:t>
              </a:r>
              <a:r>
                <a:rPr lang="en-US" sz="1600" dirty="0">
                  <a:solidFill>
                    <a:schemeClr val="bg1"/>
                  </a:solidFill>
                  <a:latin typeface="Calibri" charset="0"/>
                  <a:cs typeface="Calibri" charset="0"/>
                </a:rPr>
                <a:t>/goes/pub/goes/050828.katrina.gif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866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IFA PPT header in gree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14400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0" y="1734457"/>
            <a:ext cx="9144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2800" dirty="0"/>
              <a:t>Agricultural Competitiveness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Ø"/>
            </a:pPr>
            <a:r>
              <a:rPr lang="en-US" sz="2400" dirty="0"/>
              <a:t>Improve crop and animal agriculture; enhance farm productivity and income; policies; supply chain; storage; transportation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Ecological Footprint</a:t>
            </a:r>
          </a:p>
          <a:p>
            <a:pPr lvl="1" eaLnBrk="1" hangingPunct="1">
              <a:lnSpc>
                <a:spcPct val="90000"/>
              </a:lnSpc>
              <a:buFont typeface="Wingdings" charset="2"/>
              <a:buChar char="Ø"/>
            </a:pPr>
            <a:r>
              <a:rPr lang="en-US" sz="2400" dirty="0"/>
              <a:t>Water/land use, natural resource and environmental stewardship, greenhouse gas, global climate change, depleted soils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/>
              <a:t>Bioeconomy</a:t>
            </a:r>
            <a:endParaRPr lang="en-US" sz="2800" dirty="0"/>
          </a:p>
          <a:p>
            <a:pPr lvl="1" eaLnBrk="1" hangingPunct="1">
              <a:lnSpc>
                <a:spcPct val="90000"/>
              </a:lnSpc>
              <a:buFont typeface="Wingdings" charset="2"/>
              <a:buChar char="Ø"/>
            </a:pPr>
            <a:r>
              <a:rPr lang="en-US" sz="2400" dirty="0"/>
              <a:t>Replacements for petroleum-based products and enhance community economic well being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Health</a:t>
            </a:r>
            <a:endParaRPr lang="en-US" sz="2800" dirty="0"/>
          </a:p>
          <a:p>
            <a:pPr lvl="1" eaLnBrk="1" hangingPunct="1">
              <a:lnSpc>
                <a:spcPct val="90000"/>
              </a:lnSpc>
              <a:buFont typeface="Wingdings" charset="2"/>
              <a:buChar char="Ø"/>
            </a:pPr>
            <a:r>
              <a:rPr lang="en-US" sz="2400" dirty="0"/>
              <a:t>Food safety, </a:t>
            </a:r>
            <a:r>
              <a:rPr lang="en-US" sz="2400" dirty="0" smtClean="0"/>
              <a:t>(micro)nutrition</a:t>
            </a:r>
            <a:r>
              <a:rPr lang="en-US" sz="2400" dirty="0"/>
              <a:t>, obesity, type II diabetes, cardiovascular disease, dementia, cancer, hunger, </a:t>
            </a:r>
            <a:r>
              <a:rPr lang="en-US" sz="2400" dirty="0" smtClean="0"/>
              <a:t>poverty</a:t>
            </a:r>
            <a:endParaRPr lang="en-US" sz="2400" dirty="0"/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1009963" y="990600"/>
            <a:ext cx="70970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3600" dirty="0">
                <a:latin typeface="Calibri"/>
                <a:cs typeface="Calibri"/>
              </a:rPr>
              <a:t>21</a:t>
            </a:r>
            <a:r>
              <a:rPr lang="en-US" sz="3600" baseline="30000" dirty="0">
                <a:latin typeface="Calibri"/>
                <a:cs typeface="Calibri"/>
              </a:rPr>
              <a:t>st</a:t>
            </a:r>
            <a:r>
              <a:rPr lang="en-US" sz="3600" dirty="0">
                <a:latin typeface="Calibri"/>
                <a:cs typeface="Calibri"/>
              </a:rPr>
              <a:t> Century </a:t>
            </a:r>
            <a:r>
              <a:rPr lang="en-US" sz="3600" dirty="0" smtClean="0">
                <a:latin typeface="Calibri"/>
                <a:cs typeface="Calibri"/>
              </a:rPr>
              <a:t>Food System </a:t>
            </a:r>
            <a:r>
              <a:rPr lang="en-US" sz="3600" dirty="0">
                <a:latin typeface="Calibri"/>
                <a:cs typeface="Calibri"/>
              </a:rPr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108401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IFA PPT header in gree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14400"/>
          </a:xfrm>
          <a:prstGeom prst="rect">
            <a:avLst/>
          </a:prstGeom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200" y="984438"/>
            <a:ext cx="6088063" cy="5362575"/>
          </a:xfrm>
          <a:prstGeom prst="rect">
            <a:avLst/>
          </a:prstGeom>
        </p:spPr>
      </p:pic>
      <p:pic>
        <p:nvPicPr>
          <p:cNvPr id="7" name="Picture 4" descr="DSC_003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9988" y="1295400"/>
            <a:ext cx="2703444" cy="1680519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DSC_001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9988" y="2992851"/>
            <a:ext cx="2641546" cy="160634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9988" y="4724400"/>
            <a:ext cx="2652713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714751" y="6453931"/>
            <a:ext cx="5349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dapted from Dr. Mark Brick, Colorado State University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07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IFA PPT header in gree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9375"/>
            <a:ext cx="9144000" cy="914400"/>
          </a:xfrm>
          <a:prstGeom prst="rect">
            <a:avLst/>
          </a:prstGeom>
        </p:spPr>
      </p:pic>
      <p:pic>
        <p:nvPicPr>
          <p:cNvPr id="3" name="Picture 2" descr="Z:\My Files\Nikon Photos\Field beans 8-11-04\DSC_001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24692" y="814243"/>
            <a:ext cx="1912162" cy="599846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371600" y="874649"/>
            <a:ext cx="8001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4000" b="1" dirty="0" smtClean="0"/>
              <a:t>Health benefits of pulse crops</a:t>
            </a:r>
            <a:endParaRPr lang="en-US" altLang="en-US" sz="4000" b="1" dirty="0"/>
          </a:p>
        </p:txBody>
      </p:sp>
      <p:pic>
        <p:nvPicPr>
          <p:cNvPr id="7" name="Picture 10" descr="http://static-p1.photoxpress.com/jpg/00/14/46/50/110_F_14465044_rVP3vNWdQoD7lakuBmqluQgQuwcznuuU_PXP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8575" y="5066381"/>
            <a:ext cx="141922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1881188" y="1630151"/>
            <a:ext cx="7007225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3"/>
          <p:cNvSpPr txBox="1">
            <a:spLocks/>
          </p:cNvSpPr>
          <p:nvPr/>
        </p:nvSpPr>
        <p:spPr>
          <a:xfrm>
            <a:off x="1844675" y="1805933"/>
            <a:ext cx="7315200" cy="4847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Contain large amounts of vitamins and minerals per calorie</a:t>
            </a:r>
          </a:p>
          <a:p>
            <a:pPr algn="l">
              <a:buFont typeface="Wingdings" pitchFamily="2" charset="2"/>
              <a:buNone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	- </a:t>
            </a:r>
            <a:r>
              <a:rPr lang="en-US" altLang="en-US" sz="2800" dirty="0" smtClean="0">
                <a:solidFill>
                  <a:schemeClr val="tx1"/>
                </a:solidFill>
              </a:rPr>
              <a:t>Key minerals: </a:t>
            </a:r>
          </a:p>
          <a:p>
            <a:pPr algn="l">
              <a:buFont typeface="Wingdings" pitchFamily="2" charset="2"/>
              <a:buNone/>
              <a:defRPr/>
            </a:pPr>
            <a:r>
              <a:rPr lang="en-US" altLang="en-US" sz="2800" dirty="0">
                <a:solidFill>
                  <a:schemeClr val="tx1"/>
                </a:solidFill>
              </a:rPr>
              <a:t>	</a:t>
            </a:r>
            <a:r>
              <a:rPr lang="en-US" altLang="en-US" sz="2800" dirty="0" smtClean="0">
                <a:solidFill>
                  <a:schemeClr val="tx1"/>
                </a:solidFill>
              </a:rPr>
              <a:t>	Iron, potassium, magnesium, and 	zinc</a:t>
            </a:r>
          </a:p>
          <a:p>
            <a:pPr algn="l">
              <a:buFont typeface="Wingdings" pitchFamily="2" charset="2"/>
              <a:buNone/>
              <a:defRPr/>
            </a:pPr>
            <a:r>
              <a:rPr lang="en-US" altLang="en-US" sz="2800" dirty="0">
                <a:solidFill>
                  <a:schemeClr val="tx1"/>
                </a:solidFill>
              </a:rPr>
              <a:t>	</a:t>
            </a:r>
            <a:r>
              <a:rPr lang="en-US" altLang="en-US" sz="2800" dirty="0" smtClean="0">
                <a:solidFill>
                  <a:schemeClr val="tx1"/>
                </a:solidFill>
              </a:rPr>
              <a:t>- Abundant in B vitamins: </a:t>
            </a:r>
          </a:p>
          <a:p>
            <a:pPr algn="l">
              <a:buFont typeface="Wingdings" pitchFamily="2" charset="2"/>
              <a:buNone/>
              <a:defRPr/>
            </a:pPr>
            <a:r>
              <a:rPr lang="en-US" altLang="en-US" sz="2800" dirty="0">
                <a:solidFill>
                  <a:schemeClr val="tx1"/>
                </a:solidFill>
              </a:rPr>
              <a:t>	</a:t>
            </a:r>
            <a:r>
              <a:rPr lang="en-US" altLang="en-US" sz="2800" dirty="0" smtClean="0">
                <a:solidFill>
                  <a:schemeClr val="tx1"/>
                </a:solidFill>
              </a:rPr>
              <a:t>	folate, thiamin, niacin</a:t>
            </a:r>
          </a:p>
          <a:p>
            <a:pPr algn="l">
              <a:buFont typeface="Wingdings" pitchFamily="2" charset="2"/>
              <a:buNone/>
              <a:defRPr/>
            </a:pPr>
            <a:endParaRPr lang="en-US" altLang="en-US" sz="1400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High in protein, essential amino acids</a:t>
            </a:r>
          </a:p>
          <a:p>
            <a:pPr algn="l">
              <a:buFont typeface="Wingdings" pitchFamily="2" charset="2"/>
              <a:buNone/>
              <a:defRPr/>
            </a:pPr>
            <a:endParaRPr lang="en-US" altLang="en-US" sz="1400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Rich in complex carbohydrates</a:t>
            </a:r>
          </a:p>
          <a:p>
            <a:pPr algn="l">
              <a:buFont typeface="Wingdings" pitchFamily="2" charset="2"/>
              <a:buNone/>
              <a:defRPr/>
            </a:pPr>
            <a:endParaRPr lang="en-US" altLang="en-US" sz="1400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High in fiber</a:t>
            </a:r>
          </a:p>
          <a:p>
            <a:pPr marL="457200" indent="-457200" algn="l">
              <a:buFont typeface="Arial" panose="020B0604020202020204" pitchFamily="34" charset="0"/>
              <a:buChar char="•"/>
              <a:defRPr/>
            </a:pPr>
            <a:endParaRPr lang="en-US" altLang="en-US" sz="14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Healthy microbiome</a:t>
            </a:r>
          </a:p>
          <a:p>
            <a:pPr lvl="1">
              <a:buFont typeface="Wingdings" pitchFamily="2" charset="2"/>
              <a:buChar char="§"/>
              <a:defRPr/>
            </a:pPr>
            <a:endParaRPr lang="en-US" altLang="en-US" dirty="0" smtClean="0"/>
          </a:p>
          <a:p>
            <a:pPr lvl="1">
              <a:buFontTx/>
              <a:buNone/>
              <a:defRPr/>
            </a:pPr>
            <a:endParaRPr lang="en-US" alt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714751" y="6453931"/>
            <a:ext cx="5349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dapted from Dr. Mark Brick, Colorado State University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25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IFA PPT header in gree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144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847850" y="905256"/>
            <a:ext cx="721995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en-US" b="1" dirty="0" smtClean="0"/>
              <a:t>Some Long Term Health Benefits of Pulse Crops in the Human Diet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1844675" y="2350008"/>
            <a:ext cx="7315200" cy="38911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altLang="en-US" dirty="0">
                <a:solidFill>
                  <a:schemeClr val="tx1"/>
                </a:solidFill>
              </a:rPr>
              <a:t>Bean in infant diet for:</a:t>
            </a:r>
          </a:p>
          <a:p>
            <a:pPr lvl="1" algn="l">
              <a:buFont typeface="Wingdings" pitchFamily="2" charset="2"/>
              <a:buChar char="§"/>
              <a:defRPr/>
            </a:pPr>
            <a:r>
              <a:rPr lang="en-US" altLang="en-US" dirty="0">
                <a:solidFill>
                  <a:schemeClr val="tx1"/>
                </a:solidFill>
              </a:rPr>
              <a:t> Growth and development</a:t>
            </a:r>
          </a:p>
          <a:p>
            <a:pPr algn="l">
              <a:buFont typeface="Wingdings" pitchFamily="2" charset="2"/>
              <a:buNone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Bean in adult diet can reduce risks for:</a:t>
            </a:r>
          </a:p>
          <a:p>
            <a:pPr lvl="1" algn="l">
              <a:buFont typeface="Wingdings" pitchFamily="2" charset="2"/>
              <a:buChar char="§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 Cancer (colon and mammary)</a:t>
            </a:r>
          </a:p>
          <a:p>
            <a:pPr lvl="1" algn="l">
              <a:buFont typeface="Wingdings" pitchFamily="2" charset="2"/>
              <a:buChar char="§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Type 2 Diabetes</a:t>
            </a:r>
          </a:p>
          <a:p>
            <a:pPr lvl="1" algn="l">
              <a:buFont typeface="Wingdings" pitchFamily="2" charset="2"/>
              <a:buChar char="§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Obesity</a:t>
            </a:r>
          </a:p>
          <a:p>
            <a:pPr lvl="1" algn="l">
              <a:buFont typeface="Wingdings" pitchFamily="2" charset="2"/>
              <a:buChar char="§"/>
              <a:defRPr/>
            </a:pPr>
            <a:r>
              <a:rPr lang="en-US" altLang="en-US" dirty="0" smtClean="0">
                <a:solidFill>
                  <a:schemeClr val="tx1"/>
                </a:solidFill>
              </a:rPr>
              <a:t> Heart disease</a:t>
            </a:r>
          </a:p>
          <a:p>
            <a:pPr lvl="1" algn="l">
              <a:buFont typeface="Wingdings" pitchFamily="2" charset="2"/>
              <a:buChar char="§"/>
              <a:defRPr/>
            </a:pPr>
            <a:endParaRPr lang="en-US" altLang="en-US" dirty="0" smtClean="0"/>
          </a:p>
          <a:p>
            <a:pPr lvl="1">
              <a:buFontTx/>
              <a:buNone/>
              <a:defRPr/>
            </a:pPr>
            <a:endParaRPr lang="en-US" altLang="en-US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76150" y="23393400"/>
            <a:ext cx="8502650" cy="5378450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80808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00" y="938784"/>
            <a:ext cx="1752600" cy="575462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1908175" y="2081496"/>
            <a:ext cx="7026275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96156" y="6453931"/>
            <a:ext cx="5349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dapted from Dr. Mark Brick, Colorado State University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87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IFA PPT header in gree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144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1750" y="886693"/>
            <a:ext cx="9120188" cy="923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err="1" smtClean="0"/>
              <a:t>Biofortification</a:t>
            </a:r>
            <a:r>
              <a:rPr lang="en-US" altLang="en-US" dirty="0" smtClean="0"/>
              <a:t> of Iron and Zinc in Bean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5286375" y="2840368"/>
            <a:ext cx="3657166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 smtClean="0"/>
              <a:t>71 percent </a:t>
            </a:r>
            <a:r>
              <a:rPr lang="en-US" altLang="en-US" sz="3600" dirty="0"/>
              <a:t>of children under 5 and </a:t>
            </a:r>
            <a:r>
              <a:rPr lang="en-US" altLang="en-US" sz="3600" dirty="0" smtClean="0"/>
              <a:t>53 percent </a:t>
            </a:r>
            <a:r>
              <a:rPr lang="en-US" altLang="en-US" sz="3600" dirty="0"/>
              <a:t>of women </a:t>
            </a:r>
            <a:r>
              <a:rPr lang="en-US" altLang="en-US" sz="3600" dirty="0" smtClean="0"/>
              <a:t>in Africa are </a:t>
            </a:r>
            <a:r>
              <a:rPr lang="en-US" altLang="en-US" sz="3600" dirty="0"/>
              <a:t>iron </a:t>
            </a:r>
            <a:r>
              <a:rPr lang="en-US" altLang="en-US" sz="3600" dirty="0" smtClean="0"/>
              <a:t>deficient</a:t>
            </a:r>
            <a:endParaRPr lang="en-US" altLang="en-US" sz="3600" dirty="0"/>
          </a:p>
        </p:txBody>
      </p:sp>
      <p:pic>
        <p:nvPicPr>
          <p:cNvPr id="6" name="Picture 3" descr="C:\MyFiles\My Photos\UgandaBeans.jpg"/>
          <p:cNvPicPr>
            <a:picLocks noChangeAspect="1" noChangeArrowheads="1"/>
          </p:cNvPicPr>
          <p:nvPr/>
        </p:nvPicPr>
        <p:blipFill>
          <a:blip r:embed="rId4" cstate="screen">
            <a:lum bright="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025" y="2317749"/>
            <a:ext cx="4666767" cy="390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457200" y="1896919"/>
            <a:ext cx="843121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778251" y="6453931"/>
            <a:ext cx="5349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dapted from Dr. Mark Brick, Colorado State University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594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IFA PPT header in gree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144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28600" y="886693"/>
            <a:ext cx="88915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smtClean="0"/>
              <a:t>Does </a:t>
            </a:r>
            <a:r>
              <a:rPr lang="en-US" altLang="en-US" dirty="0" err="1" smtClean="0"/>
              <a:t>biofortified</a:t>
            </a:r>
            <a:r>
              <a:rPr lang="en-US" altLang="en-US" dirty="0" smtClean="0"/>
              <a:t> = bioavailable?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4714875" y="3206411"/>
            <a:ext cx="457993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000" dirty="0" smtClean="0"/>
              <a:t>Use of biomarkers to track nutrient absorption, understand relationship between food consumption and health-related claims</a:t>
            </a:r>
            <a:endParaRPr lang="en-US" altLang="en-US" sz="30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1960419"/>
            <a:ext cx="843121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 descr="C:\MyFiles\My Photos\UgandaBeans.jpg"/>
          <p:cNvPicPr>
            <a:picLocks noChangeAspect="1" noChangeArrowheads="1"/>
          </p:cNvPicPr>
          <p:nvPr/>
        </p:nvPicPr>
        <p:blipFill>
          <a:blip r:embed="rId4" cstate="screen">
            <a:lum bright="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75" y="2452959"/>
            <a:ext cx="4666767" cy="390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954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D4ACB5B8064148A33B5FD518979485" ma:contentTypeVersion="3" ma:contentTypeDescription="Create a new document." ma:contentTypeScope="" ma:versionID="d2e1de80da7769209a24f5b2447c19fa">
  <xsd:schema xmlns:xsd="http://www.w3.org/2001/XMLSchema" xmlns:xs="http://www.w3.org/2001/XMLSchema" xmlns:p="http://schemas.microsoft.com/office/2006/metadata/properties" xmlns:ns2="df37c0a6-91ef-4ca4-8c2e-27964dae2cbe" targetNamespace="http://schemas.microsoft.com/office/2006/metadata/properties" ma:root="true" ma:fieldsID="94c48e9ba4a9bf79764a755817553f96" ns2:_="">
    <xsd:import namespace="df37c0a6-91ef-4ca4-8c2e-27964dae2cb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37c0a6-91ef-4ca4-8c2e-27964dae2cb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27761B3-C1DC-4B99-AC43-25BB1279A3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37c0a6-91ef-4ca4-8c2e-27964dae2c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D86C2BF-F79F-4F95-BE3A-5753DCF672C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1E3676-4225-41A4-AB58-2964342F89C3}">
  <ds:schemaRefs>
    <ds:schemaRef ds:uri="http://schemas.microsoft.com/office/infopath/2007/PartnerControls"/>
    <ds:schemaRef ds:uri="http://purl.org/dc/terms/"/>
    <ds:schemaRef ds:uri="df37c0a6-91ef-4ca4-8c2e-27964dae2cbe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2462</TotalTime>
  <Words>1123</Words>
  <Application>Microsoft Office PowerPoint</Application>
  <PresentationFormat>On-screen Show (4:3)</PresentationFormat>
  <Paragraphs>177</Paragraphs>
  <Slides>19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ＭＳ Ｐゴシック</vt:lpstr>
      <vt:lpstr>ＭＳ Ｐゴシック</vt:lpstr>
      <vt:lpstr>Arial</vt:lpstr>
      <vt:lpstr>Calibri</vt:lpstr>
      <vt:lpstr>Wingdings</vt:lpstr>
      <vt:lpstr>Office Theme</vt:lpstr>
      <vt:lpstr>Population, Public Health, Pulses, and Partnerships</vt:lpstr>
      <vt:lpstr>Nutritional Security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Opportunities</vt:lpstr>
      <vt:lpstr>PowerPoint Presentation</vt:lpstr>
      <vt:lpstr>Opportunities: Precision Foods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Engle</dc:creator>
  <cp:lastModifiedBy>Stefanie Hyde</cp:lastModifiedBy>
  <cp:revision>62</cp:revision>
  <dcterms:created xsi:type="dcterms:W3CDTF">2015-11-10T16:32:01Z</dcterms:created>
  <dcterms:modified xsi:type="dcterms:W3CDTF">2015-12-02T22:58:20Z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0x0101002CD4ACB5B8064148A33B5FD518979485</vt:lpwstr>
  </property>
</Properties>
</file>