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72" r:id="rId5"/>
  </p:sldMasterIdLst>
  <p:notesMasterIdLst>
    <p:notesMasterId r:id="rId32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43" y="42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3238F-748E-4277-9739-23ED1DF238F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B220F1-AAC7-4CE6-9FD4-7573DC77989D}">
      <dgm:prSet custT="1"/>
      <dgm:spPr/>
      <dgm:t>
        <a:bodyPr/>
        <a:lstStyle/>
        <a:p>
          <a:r>
            <a:rPr lang="en-US" sz="2000" dirty="0" smtClean="0"/>
            <a:t>legume-based complementary food made from cowpeas </a:t>
          </a:r>
          <a:endParaRPr lang="en-US" sz="2000" dirty="0"/>
        </a:p>
      </dgm:t>
    </dgm:pt>
    <dgm:pt modelId="{BC218E2E-F84D-44DB-BB44-DAB975D159C1}" type="parTrans" cxnId="{C297DB5F-5604-46CE-95C0-C7854E3303D4}">
      <dgm:prSet/>
      <dgm:spPr/>
      <dgm:t>
        <a:bodyPr/>
        <a:lstStyle/>
        <a:p>
          <a:endParaRPr lang="en-US"/>
        </a:p>
      </dgm:t>
    </dgm:pt>
    <dgm:pt modelId="{3720B66A-C45F-445A-9571-7DE886CF4E2E}" type="sibTrans" cxnId="{C297DB5F-5604-46CE-95C0-C7854E3303D4}">
      <dgm:prSet/>
      <dgm:spPr/>
      <dgm:t>
        <a:bodyPr/>
        <a:lstStyle/>
        <a:p>
          <a:endParaRPr lang="en-US"/>
        </a:p>
      </dgm:t>
    </dgm:pt>
    <dgm:pt modelId="{7205D7BE-70D4-4F66-BD27-6E08DDCBAC16}">
      <dgm:prSet custT="1"/>
      <dgm:spPr/>
      <dgm:t>
        <a:bodyPr/>
        <a:lstStyle/>
        <a:p>
          <a:r>
            <a:rPr lang="en-US" sz="2000" dirty="0" smtClean="0"/>
            <a:t>legume-based complementary food made common beans </a:t>
          </a:r>
          <a:endParaRPr lang="en-US" sz="2000" dirty="0"/>
        </a:p>
      </dgm:t>
    </dgm:pt>
    <dgm:pt modelId="{17244BD7-2244-42F2-B704-C4C5F5C2D582}" type="parTrans" cxnId="{37CC3B86-019C-4EF1-B48D-484CFB0896FA}">
      <dgm:prSet/>
      <dgm:spPr/>
      <dgm:t>
        <a:bodyPr/>
        <a:lstStyle/>
        <a:p>
          <a:endParaRPr lang="en-US"/>
        </a:p>
      </dgm:t>
    </dgm:pt>
    <dgm:pt modelId="{B2C958AA-5A19-4EA6-8946-C0AB1662722D}" type="sibTrans" cxnId="{37CC3B86-019C-4EF1-B48D-484CFB0896FA}">
      <dgm:prSet/>
      <dgm:spPr/>
      <dgm:t>
        <a:bodyPr/>
        <a:lstStyle/>
        <a:p>
          <a:endParaRPr lang="en-US"/>
        </a:p>
      </dgm:t>
    </dgm:pt>
    <dgm:pt modelId="{7FC5E218-2E6A-4B77-A134-9A0F9DF7DD10}">
      <dgm:prSet custT="1"/>
      <dgm:spPr/>
      <dgm:t>
        <a:bodyPr/>
        <a:lstStyle/>
        <a:p>
          <a:r>
            <a:rPr lang="en-US" sz="2800" dirty="0" smtClean="0"/>
            <a:t> </a:t>
          </a:r>
          <a:r>
            <a:rPr lang="en-US" sz="2000" dirty="0" smtClean="0"/>
            <a:t>isoenergentic amount of corn flour with 10% soy </a:t>
          </a:r>
          <a:endParaRPr lang="en-US" sz="2000" dirty="0"/>
        </a:p>
      </dgm:t>
    </dgm:pt>
    <dgm:pt modelId="{3AA3DE79-C2ED-4360-A413-AA2FD4298FB1}" type="parTrans" cxnId="{BF3FD7C6-2038-425B-B821-6A1C2D670B78}">
      <dgm:prSet/>
      <dgm:spPr/>
      <dgm:t>
        <a:bodyPr/>
        <a:lstStyle/>
        <a:p>
          <a:endParaRPr lang="en-US"/>
        </a:p>
      </dgm:t>
    </dgm:pt>
    <dgm:pt modelId="{3C03FD8B-9022-4839-B32F-D6EE3BE65B34}" type="sibTrans" cxnId="{BF3FD7C6-2038-425B-B821-6A1C2D670B78}">
      <dgm:prSet/>
      <dgm:spPr/>
      <dgm:t>
        <a:bodyPr/>
        <a:lstStyle/>
        <a:p>
          <a:endParaRPr lang="en-US"/>
        </a:p>
      </dgm:t>
    </dgm:pt>
    <dgm:pt modelId="{2A73B876-1161-475B-B946-5BA95569693F}" type="pres">
      <dgm:prSet presAssocID="{1343238F-748E-4277-9739-23ED1DF238F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4E38784-B3DF-4F32-9222-799B6C6975A2}" type="pres">
      <dgm:prSet presAssocID="{CAB220F1-AAC7-4CE6-9FD4-7573DC77989D}" presName="node" presStyleLbl="node1" presStyleIdx="0" presStyleCnt="3" custLinFactNeighborX="2058" custLinFactNeighborY="-241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4BA274-628E-47EB-AE52-13FA32332984}" type="pres">
      <dgm:prSet presAssocID="{3720B66A-C45F-445A-9571-7DE886CF4E2E}" presName="sibTrans" presStyleCnt="0"/>
      <dgm:spPr/>
    </dgm:pt>
    <dgm:pt modelId="{FC08E9C6-17A0-4F8D-AD58-479A84D7B568}" type="pres">
      <dgm:prSet presAssocID="{7205D7BE-70D4-4F66-BD27-6E08DDCBAC16}" presName="node" presStyleLbl="node1" presStyleIdx="1" presStyleCnt="3" custLinFactNeighborX="-2071" custLinFactNeighborY="-253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712CCA-C74B-4C88-9B06-8FCC06789C47}" type="pres">
      <dgm:prSet presAssocID="{B2C958AA-5A19-4EA6-8946-C0AB1662722D}" presName="sibTrans" presStyleCnt="0"/>
      <dgm:spPr/>
    </dgm:pt>
    <dgm:pt modelId="{EB862551-1176-4C75-A5C7-1FA005B0E5EA}" type="pres">
      <dgm:prSet presAssocID="{7FC5E218-2E6A-4B77-A134-9A0F9DF7DD10}" presName="node" presStyleLbl="node1" presStyleIdx="2" presStyleCnt="3" custLinFactNeighborX="-4833" custLinFactNeighborY="-24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F439E8-EE30-43D3-A961-224300719B43}" type="presOf" srcId="{1343238F-748E-4277-9739-23ED1DF238F5}" destId="{2A73B876-1161-475B-B946-5BA95569693F}" srcOrd="0" destOrd="0" presId="urn:microsoft.com/office/officeart/2005/8/layout/default"/>
    <dgm:cxn modelId="{D7616462-E81A-43DF-A5E3-6D2C072C9C3C}" type="presOf" srcId="{CAB220F1-AAC7-4CE6-9FD4-7573DC77989D}" destId="{B4E38784-B3DF-4F32-9222-799B6C6975A2}" srcOrd="0" destOrd="0" presId="urn:microsoft.com/office/officeart/2005/8/layout/default"/>
    <dgm:cxn modelId="{7AC5C166-AF55-4706-B7F0-CE9D2B076294}" type="presOf" srcId="{7205D7BE-70D4-4F66-BD27-6E08DDCBAC16}" destId="{FC08E9C6-17A0-4F8D-AD58-479A84D7B568}" srcOrd="0" destOrd="0" presId="urn:microsoft.com/office/officeart/2005/8/layout/default"/>
    <dgm:cxn modelId="{37CC3B86-019C-4EF1-B48D-484CFB0896FA}" srcId="{1343238F-748E-4277-9739-23ED1DF238F5}" destId="{7205D7BE-70D4-4F66-BD27-6E08DDCBAC16}" srcOrd="1" destOrd="0" parTransId="{17244BD7-2244-42F2-B704-C4C5F5C2D582}" sibTransId="{B2C958AA-5A19-4EA6-8946-C0AB1662722D}"/>
    <dgm:cxn modelId="{C297DB5F-5604-46CE-95C0-C7854E3303D4}" srcId="{1343238F-748E-4277-9739-23ED1DF238F5}" destId="{CAB220F1-AAC7-4CE6-9FD4-7573DC77989D}" srcOrd="0" destOrd="0" parTransId="{BC218E2E-F84D-44DB-BB44-DAB975D159C1}" sibTransId="{3720B66A-C45F-445A-9571-7DE886CF4E2E}"/>
    <dgm:cxn modelId="{118FF225-7727-421A-89AF-78C913844E28}" type="presOf" srcId="{7FC5E218-2E6A-4B77-A134-9A0F9DF7DD10}" destId="{EB862551-1176-4C75-A5C7-1FA005B0E5EA}" srcOrd="0" destOrd="0" presId="urn:microsoft.com/office/officeart/2005/8/layout/default"/>
    <dgm:cxn modelId="{BF3FD7C6-2038-425B-B821-6A1C2D670B78}" srcId="{1343238F-748E-4277-9739-23ED1DF238F5}" destId="{7FC5E218-2E6A-4B77-A134-9A0F9DF7DD10}" srcOrd="2" destOrd="0" parTransId="{3AA3DE79-C2ED-4360-A413-AA2FD4298FB1}" sibTransId="{3C03FD8B-9022-4839-B32F-D6EE3BE65B34}"/>
    <dgm:cxn modelId="{1F82BB10-9CA8-453C-8B78-627E508CAC49}" type="presParOf" srcId="{2A73B876-1161-475B-B946-5BA95569693F}" destId="{B4E38784-B3DF-4F32-9222-799B6C6975A2}" srcOrd="0" destOrd="0" presId="urn:microsoft.com/office/officeart/2005/8/layout/default"/>
    <dgm:cxn modelId="{707D026E-A9F1-47FD-858D-C00E36D77653}" type="presParOf" srcId="{2A73B876-1161-475B-B946-5BA95569693F}" destId="{BA4BA274-628E-47EB-AE52-13FA32332984}" srcOrd="1" destOrd="0" presId="urn:microsoft.com/office/officeart/2005/8/layout/default"/>
    <dgm:cxn modelId="{39BAF417-589A-42EF-A48B-E86EFBAA4BE9}" type="presParOf" srcId="{2A73B876-1161-475B-B946-5BA95569693F}" destId="{FC08E9C6-17A0-4F8D-AD58-479A84D7B568}" srcOrd="2" destOrd="0" presId="urn:microsoft.com/office/officeart/2005/8/layout/default"/>
    <dgm:cxn modelId="{6E596154-DE41-4121-9A4A-EF8D09D88924}" type="presParOf" srcId="{2A73B876-1161-475B-B946-5BA95569693F}" destId="{89712CCA-C74B-4C88-9B06-8FCC06789C47}" srcOrd="3" destOrd="0" presId="urn:microsoft.com/office/officeart/2005/8/layout/default"/>
    <dgm:cxn modelId="{C0E9FE67-D198-4860-A2BD-57F1AB09B27B}" type="presParOf" srcId="{2A73B876-1161-475B-B946-5BA95569693F}" destId="{EB862551-1176-4C75-A5C7-1FA005B0E5EA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E0EF6-D4C5-3C45-84C6-E6C7239215D8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070AA-B4A5-D84E-8EB5-9F94718136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081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E08203F8-BC9E-0A49-AA5F-CD758E9FD516}" type="slidenum">
              <a:rPr lang="en-US">
                <a:solidFill>
                  <a:prstClr val="black"/>
                </a:solidFill>
                <a:cs typeface="Arial" charset="0"/>
              </a:rPr>
              <a:pPr/>
              <a:t>4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580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t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67826" y="2130425"/>
            <a:ext cx="5690374" cy="1470025"/>
          </a:xfrm>
        </p:spPr>
        <p:txBody>
          <a:bodyPr/>
          <a:lstStyle>
            <a:lvl1pPr>
              <a:defRPr baseline="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84106" y="3886200"/>
            <a:ext cx="565776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3895855" y="594312"/>
            <a:ext cx="3196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cs typeface="Calibri"/>
              </a:rPr>
              <a:t>Feed the Future Innovation Lab for Collaborative Research on Grain Legumes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156" y="3500080"/>
            <a:ext cx="2133285" cy="160156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344" y="0"/>
            <a:ext cx="2141167" cy="1607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61" y="1743732"/>
            <a:ext cx="2133360" cy="16015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194" y="5267067"/>
            <a:ext cx="2133360" cy="16015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079" y="333956"/>
            <a:ext cx="1581841" cy="13644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6254" y="593421"/>
            <a:ext cx="1325007" cy="95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19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65" y="1201782"/>
            <a:ext cx="8229600" cy="446749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78465" y="166791"/>
            <a:ext cx="8261500" cy="891300"/>
          </a:xfrm>
        </p:spPr>
        <p:txBody>
          <a:bodyPr/>
          <a:lstStyle>
            <a:lvl1pPr>
              <a:defRPr>
                <a:solidFill>
                  <a:srgbClr val="436D4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068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0329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911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304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4263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4181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275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3362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166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5386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2958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6288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925467"/>
            <a:ext cx="5486400" cy="5861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7243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tif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D45AD2D-870A-2846-96A0-97C107C195B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2717D98-D7C0-9B4F-BC3F-0F0E56167BF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365" y="1600201"/>
            <a:ext cx="8229600" cy="3952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3" y="5891769"/>
            <a:ext cx="1100293" cy="67915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0634" y="5894871"/>
            <a:ext cx="411103" cy="653933"/>
          </a:xfrm>
          <a:prstGeom prst="rect">
            <a:avLst/>
          </a:prstGeom>
          <a:solidFill>
            <a:srgbClr val="003E1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8047" y="5894871"/>
            <a:ext cx="7506585" cy="653933"/>
          </a:xfrm>
          <a:prstGeom prst="rect">
            <a:avLst/>
          </a:prstGeom>
          <a:solidFill>
            <a:srgbClr val="003E1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3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1913860" y="6038782"/>
            <a:ext cx="7040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prstClr val="white"/>
                </a:solidFill>
              </a:rPr>
              <a:t>Feed the Future Innovation Lab for Collaborative Research on Grain Legumes</a:t>
            </a:r>
            <a:endParaRPr lang="en-US" sz="1600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96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6603" y="1697965"/>
            <a:ext cx="6987397" cy="2305329"/>
          </a:xfrm>
        </p:spPr>
        <p:txBody>
          <a:bodyPr>
            <a:normAutofit/>
          </a:bodyPr>
          <a:lstStyle/>
          <a:p>
            <a:r>
              <a:rPr lang="en-US" dirty="0" smtClean="0"/>
              <a:t>Common beans and cowpeas for gut health in sub-Saharan Africa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4106" y="4878238"/>
            <a:ext cx="5657762" cy="1752600"/>
          </a:xfrm>
        </p:spPr>
        <p:txBody>
          <a:bodyPr>
            <a:noAutofit/>
          </a:bodyPr>
          <a:lstStyle/>
          <a:p>
            <a:r>
              <a:rPr lang="en-US" sz="2000" dirty="0" smtClean="0"/>
              <a:t>Mark </a:t>
            </a:r>
            <a:r>
              <a:rPr lang="en-US" sz="2000" dirty="0" err="1" smtClean="0"/>
              <a:t>Manary</a:t>
            </a:r>
            <a:r>
              <a:rPr lang="en-US" sz="2000" dirty="0" smtClean="0"/>
              <a:t> MD</a:t>
            </a:r>
          </a:p>
          <a:p>
            <a:r>
              <a:rPr lang="en-US" sz="2000" dirty="0" smtClean="0"/>
              <a:t>Washington University</a:t>
            </a:r>
          </a:p>
          <a:p>
            <a:r>
              <a:rPr lang="en-US" sz="2000" dirty="0" smtClean="0"/>
              <a:t>The presenter has no conflicts of interest to declare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5853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Poor gut health and nutrient </a:t>
            </a:r>
            <a:r>
              <a:rPr lang="en-US" sz="3800" dirty="0"/>
              <a:t>a</a:t>
            </a:r>
            <a:r>
              <a:rPr lang="en-US" sz="3800" dirty="0" smtClean="0"/>
              <a:t>bsorption</a:t>
            </a:r>
            <a:endParaRPr lang="en-US" sz="3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0365" y="1166373"/>
            <a:ext cx="8229600" cy="4467497"/>
          </a:xfrm>
        </p:spPr>
        <p:txBody>
          <a:bodyPr/>
          <a:lstStyle/>
          <a:p>
            <a:r>
              <a:rPr lang="en-US" dirty="0" smtClean="0"/>
              <a:t>Children with significant gut health have reduced absorption of fat (≈5%), </a:t>
            </a:r>
            <a:r>
              <a:rPr lang="en-US" dirty="0"/>
              <a:t>vitamin B</a:t>
            </a:r>
            <a:r>
              <a:rPr lang="en-US" baseline="-25000" dirty="0"/>
              <a:t>12</a:t>
            </a:r>
            <a:endParaRPr lang="en-US" dirty="0"/>
          </a:p>
          <a:p>
            <a:r>
              <a:rPr lang="en-US" dirty="0" smtClean="0"/>
              <a:t>carbohydrates </a:t>
            </a:r>
            <a:r>
              <a:rPr lang="en-US" dirty="0"/>
              <a:t>(≈5%)</a:t>
            </a:r>
            <a:r>
              <a:rPr lang="en-US" dirty="0" smtClean="0"/>
              <a:t>, and protein </a:t>
            </a:r>
            <a:r>
              <a:rPr lang="en-US" dirty="0"/>
              <a:t>(</a:t>
            </a:r>
            <a:r>
              <a:rPr lang="en-US" dirty="0" smtClean="0"/>
              <a:t>≈15%)</a:t>
            </a:r>
          </a:p>
          <a:p>
            <a:r>
              <a:rPr lang="en-US" dirty="0" smtClean="0"/>
              <a:t>Overall wastage of &gt;5-10% of nutrients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42" t="6704" r="9251" b="16464"/>
          <a:stretch/>
        </p:blipFill>
        <p:spPr>
          <a:xfrm>
            <a:off x="1219206" y="3399201"/>
            <a:ext cx="6831107" cy="25280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49033" y="6410795"/>
            <a:ext cx="2078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 smtClean="0">
                <a:solidFill>
                  <a:srgbClr val="005245"/>
                </a:solidFill>
              </a:rPr>
              <a:t>Int</a:t>
            </a:r>
            <a:r>
              <a:rPr lang="en-US" sz="1600" i="1" dirty="0" smtClean="0">
                <a:solidFill>
                  <a:srgbClr val="005245"/>
                </a:solidFill>
              </a:rPr>
              <a:t> Health</a:t>
            </a:r>
            <a:r>
              <a:rPr lang="en-US" sz="1600" dirty="0" smtClean="0">
                <a:solidFill>
                  <a:srgbClr val="005245"/>
                </a:solidFill>
              </a:rPr>
              <a:t> 2010; 2: 172</a:t>
            </a:r>
            <a:endParaRPr lang="en-US" sz="1600" i="1" dirty="0">
              <a:solidFill>
                <a:srgbClr val="0052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28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337"/>
            <a:ext cx="8229600" cy="1607079"/>
          </a:xfrm>
        </p:spPr>
        <p:txBody>
          <a:bodyPr>
            <a:noAutofit/>
          </a:bodyPr>
          <a:lstStyle/>
          <a:p>
            <a:r>
              <a:rPr lang="en-US" sz="4000" dirty="0" smtClean="0"/>
              <a:t>Poor gut health is caused by a poor diet and a contaminated environment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0495"/>
            <a:ext cx="8229600" cy="3874030"/>
          </a:xfrm>
        </p:spPr>
        <p:txBody>
          <a:bodyPr/>
          <a:lstStyle/>
          <a:p>
            <a:r>
              <a:rPr lang="en-US" dirty="0" smtClean="0"/>
              <a:t>Environmental </a:t>
            </a:r>
            <a:r>
              <a:rPr lang="en-US" dirty="0" err="1" smtClean="0"/>
              <a:t>enteropathy</a:t>
            </a:r>
            <a:r>
              <a:rPr lang="en-US" dirty="0" smtClean="0"/>
              <a:t> is uncommon in environs with modern sanitation</a:t>
            </a:r>
          </a:p>
          <a:p>
            <a:r>
              <a:rPr lang="en-US" dirty="0" smtClean="0"/>
              <a:t>Animal models of </a:t>
            </a:r>
            <a:r>
              <a:rPr lang="en-US" dirty="0" err="1" smtClean="0"/>
              <a:t>enteropathy</a:t>
            </a:r>
            <a:r>
              <a:rPr lang="en-US" dirty="0" smtClean="0"/>
              <a:t> can be seen in micronutrient deficient or malnourished states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8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of poor gut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Stunting</a:t>
            </a:r>
            <a:r>
              <a:rPr lang="en-US" dirty="0" smtClean="0"/>
              <a:t>: Failing to develop as a young child such that physical stature, cognition and immune competence are forever compromised.  This affects about 25% of all children worldwide and accounts for 21% of all health morbidity worldwide.  Africa is the continent most affected by stunting</a:t>
            </a:r>
          </a:p>
          <a:p>
            <a:r>
              <a:rPr lang="en-US" dirty="0" smtClean="0"/>
              <a:t>In the developed world poor gut health is associated with increased risk colon cancer and inflammatory bowel disease.</a:t>
            </a:r>
          </a:p>
        </p:txBody>
      </p:sp>
    </p:spTree>
    <p:extLst>
      <p:ext uri="{BB962C8B-B14F-4D97-AF65-F5344CB8AC3E}">
        <p14:creationId xmlns:p14="http://schemas.microsoft.com/office/powerpoint/2010/main" val="261195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813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Nutrient content of common </a:t>
            </a:r>
            <a:br>
              <a:rPr lang="en-US" dirty="0" smtClean="0"/>
            </a:br>
            <a:r>
              <a:rPr lang="en-US" dirty="0" smtClean="0"/>
              <a:t>beans and cowpeas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65" y="1609725"/>
            <a:ext cx="8229600" cy="4259579"/>
          </a:xfrm>
        </p:spPr>
        <p:txBody>
          <a:bodyPr/>
          <a:lstStyle/>
          <a:p>
            <a:r>
              <a:rPr lang="en-US" dirty="0" smtClean="0"/>
              <a:t>Protein in legumes: 4x the density of cereals.   Cowpea is 23-32% protein.  Common bean is 21-25% protein.</a:t>
            </a:r>
          </a:p>
          <a:p>
            <a:r>
              <a:rPr lang="en-US" dirty="0" smtClean="0"/>
              <a:t>Legumes are rich in folic acid, riboflavin, iron and vitamin B</a:t>
            </a:r>
            <a:r>
              <a:rPr lang="en-US" baseline="-25000" dirty="0" smtClean="0"/>
              <a:t>6</a:t>
            </a:r>
            <a:r>
              <a:rPr lang="en-US" dirty="0" smtClean="0"/>
              <a:t>.</a:t>
            </a:r>
          </a:p>
          <a:p>
            <a:r>
              <a:rPr lang="en-US" dirty="0" smtClean="0"/>
              <a:t>Aside from protein and folic acid, they are not more nutrient rich than cereals.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7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Legume food matrix highly  digestible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Nutrients from cooked common bean and cowpea are bioavailable.</a:t>
            </a:r>
          </a:p>
          <a:p>
            <a:r>
              <a:rPr lang="en-US" dirty="0" smtClean="0"/>
              <a:t>Protein is 84-94% absorbed from common bean and cowpea.</a:t>
            </a:r>
            <a:endParaRPr lang="en-US" dirty="0"/>
          </a:p>
          <a:p>
            <a:r>
              <a:rPr lang="en-US" dirty="0" smtClean="0"/>
              <a:t>Food matrix easily disrupted with simple boiling.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63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Prebiotics in bean and cowpea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Both are legumes rich in resistant starch, </a:t>
            </a:r>
            <a:r>
              <a:rPr lang="en-US" sz="4000" dirty="0" err="1" smtClean="0"/>
              <a:t>fructooligosaccharides</a:t>
            </a:r>
            <a:r>
              <a:rPr lang="en-US" sz="4000" dirty="0" smtClean="0"/>
              <a:t>, </a:t>
            </a:r>
            <a:r>
              <a:rPr lang="en-US" sz="4000" dirty="0" err="1" smtClean="0"/>
              <a:t>stachyose</a:t>
            </a:r>
            <a:r>
              <a:rPr lang="en-US" sz="4000" dirty="0" smtClean="0"/>
              <a:t>, </a:t>
            </a:r>
            <a:r>
              <a:rPr lang="en-US" sz="4000" dirty="0" err="1" smtClean="0"/>
              <a:t>raffinose</a:t>
            </a:r>
            <a:r>
              <a:rPr lang="en-US" sz="4000" dirty="0" smtClean="0"/>
              <a:t>, fiber that feeds commensal bacteria.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83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75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Anti-Inflammatory Effects of Beans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3495" y="1112389"/>
            <a:ext cx="4870175" cy="446749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Swedish brown beans decrease IL-6 and IL-18 in humans</a:t>
            </a:r>
          </a:p>
          <a:p>
            <a:r>
              <a:rPr lang="en-US" dirty="0" smtClean="0"/>
              <a:t>Non-digestible portion of common beans down-regulates signaling pathways that lead to inflammation in a mouse model of colon cancer</a:t>
            </a:r>
          </a:p>
          <a:p>
            <a:r>
              <a:rPr lang="en-US" dirty="0" smtClean="0"/>
              <a:t>When fermented by normal gut flora, the non-digestible fraction from common beans produces short-chain fatty acids that inhibit colon cancer HT-29 cell growth</a:t>
            </a:r>
          </a:p>
          <a:p>
            <a:r>
              <a:rPr lang="en-US" dirty="0" smtClean="0"/>
              <a:t>Non-digestible fraction of common beans protects against chemically-induced crypt inflammation in rat colons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885640" y="4605683"/>
            <a:ext cx="30025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err="1" smtClean="0">
                <a:solidFill>
                  <a:srgbClr val="005245"/>
                </a:solidFill>
              </a:rPr>
              <a:t>PLoS</a:t>
            </a:r>
            <a:r>
              <a:rPr lang="en-US" sz="1600" i="1" dirty="0" smtClean="0">
                <a:solidFill>
                  <a:srgbClr val="005245"/>
                </a:solidFill>
              </a:rPr>
              <a:t> ONE</a:t>
            </a:r>
            <a:r>
              <a:rPr lang="en-US" sz="1600" dirty="0" smtClean="0">
                <a:solidFill>
                  <a:srgbClr val="005245"/>
                </a:solidFill>
              </a:rPr>
              <a:t> 2013; 8: e59985</a:t>
            </a:r>
          </a:p>
          <a:p>
            <a:r>
              <a:rPr lang="en-US" sz="1600" i="1" dirty="0" smtClean="0">
                <a:solidFill>
                  <a:srgbClr val="005245"/>
                </a:solidFill>
              </a:rPr>
              <a:t>Br J </a:t>
            </a:r>
            <a:r>
              <a:rPr lang="en-US" sz="1600" i="1" dirty="0" err="1" smtClean="0">
                <a:solidFill>
                  <a:srgbClr val="005245"/>
                </a:solidFill>
              </a:rPr>
              <a:t>Nutr</a:t>
            </a:r>
            <a:r>
              <a:rPr lang="en-US" sz="1600" dirty="0" smtClean="0">
                <a:solidFill>
                  <a:srgbClr val="005245"/>
                </a:solidFill>
              </a:rPr>
              <a:t> 2012; 108S1: S145</a:t>
            </a:r>
          </a:p>
          <a:p>
            <a:r>
              <a:rPr lang="en-US" sz="1600" i="1" dirty="0" smtClean="0">
                <a:solidFill>
                  <a:srgbClr val="005245"/>
                </a:solidFill>
              </a:rPr>
              <a:t>J </a:t>
            </a:r>
            <a:r>
              <a:rPr lang="en-US" sz="1600" i="1" dirty="0" err="1" smtClean="0">
                <a:solidFill>
                  <a:srgbClr val="005245"/>
                </a:solidFill>
              </a:rPr>
              <a:t>Agr</a:t>
            </a:r>
            <a:r>
              <a:rPr lang="en-US" sz="1600" i="1" dirty="0" smtClean="0">
                <a:solidFill>
                  <a:srgbClr val="005245"/>
                </a:solidFill>
              </a:rPr>
              <a:t> Food </a:t>
            </a:r>
            <a:r>
              <a:rPr lang="en-US" sz="1600" i="1" dirty="0" err="1" smtClean="0">
                <a:solidFill>
                  <a:srgbClr val="005245"/>
                </a:solidFill>
              </a:rPr>
              <a:t>Chem</a:t>
            </a:r>
            <a:r>
              <a:rPr lang="en-US" sz="1600" dirty="0" smtClean="0">
                <a:solidFill>
                  <a:srgbClr val="005245"/>
                </a:solidFill>
              </a:rPr>
              <a:t> 2012; 60: 12443</a:t>
            </a:r>
          </a:p>
          <a:p>
            <a:r>
              <a:rPr lang="en-US" sz="1600" i="1" dirty="0" smtClean="0">
                <a:solidFill>
                  <a:srgbClr val="005245"/>
                </a:solidFill>
              </a:rPr>
              <a:t>Food </a:t>
            </a:r>
            <a:r>
              <a:rPr lang="en-US" sz="1600" i="1" dirty="0" err="1" smtClean="0">
                <a:solidFill>
                  <a:srgbClr val="005245"/>
                </a:solidFill>
              </a:rPr>
              <a:t>Funct</a:t>
            </a:r>
            <a:r>
              <a:rPr lang="en-US" sz="1600" dirty="0" smtClean="0">
                <a:solidFill>
                  <a:srgbClr val="005245"/>
                </a:solidFill>
              </a:rPr>
              <a:t> 2010; 1: 294</a:t>
            </a:r>
          </a:p>
          <a:p>
            <a:r>
              <a:rPr lang="en-US" sz="1600" i="1" dirty="0" smtClean="0">
                <a:solidFill>
                  <a:srgbClr val="005245"/>
                </a:solidFill>
              </a:rPr>
              <a:t>J </a:t>
            </a:r>
            <a:r>
              <a:rPr lang="en-US" sz="1600" i="1" dirty="0" err="1" smtClean="0">
                <a:solidFill>
                  <a:srgbClr val="005245"/>
                </a:solidFill>
              </a:rPr>
              <a:t>Agr</a:t>
            </a:r>
            <a:r>
              <a:rPr lang="en-US" sz="1600" i="1" dirty="0" smtClean="0">
                <a:solidFill>
                  <a:srgbClr val="005245"/>
                </a:solidFill>
              </a:rPr>
              <a:t> Food </a:t>
            </a:r>
            <a:r>
              <a:rPr lang="en-US" sz="1600" i="1" dirty="0" err="1" smtClean="0">
                <a:solidFill>
                  <a:srgbClr val="005245"/>
                </a:solidFill>
              </a:rPr>
              <a:t>Chem</a:t>
            </a:r>
            <a:r>
              <a:rPr lang="en-US" sz="1600" dirty="0" smtClean="0">
                <a:solidFill>
                  <a:srgbClr val="005245"/>
                </a:solidFill>
              </a:rPr>
              <a:t> 2008; 56: 8737</a:t>
            </a:r>
            <a:endParaRPr lang="en-US" sz="1600" i="1" dirty="0">
              <a:solidFill>
                <a:srgbClr val="00524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5689" y="1058091"/>
            <a:ext cx="3848312" cy="354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84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5113"/>
            <a:ext cx="8229600" cy="783453"/>
          </a:xfrm>
        </p:spPr>
        <p:txBody>
          <a:bodyPr/>
          <a:lstStyle/>
          <a:p>
            <a:r>
              <a:rPr lang="en-US" dirty="0" smtClean="0"/>
              <a:t>Why feed Legumes?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3082" y="1058091"/>
            <a:ext cx="5974308" cy="489447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Prior interventions against EE have shown marginal benefits, at best.</a:t>
            </a:r>
          </a:p>
          <a:p>
            <a:r>
              <a:rPr lang="en-US" dirty="0" smtClean="0"/>
              <a:t>Diets enriched in legumes decrease markers of inflammation</a:t>
            </a:r>
          </a:p>
          <a:p>
            <a:pPr lvl="1"/>
            <a:r>
              <a:rPr lang="en-US" dirty="0" smtClean="0"/>
              <a:t>Increased legume intake inversely correlated with illnesses with inflammatory components such as colorectal cancer and cardiovascular disease</a:t>
            </a:r>
          </a:p>
          <a:p>
            <a:r>
              <a:rPr lang="en-US" dirty="0" smtClean="0"/>
              <a:t>May serve as a major source of protein in populations where carbohydrate consumption predominates in complementary feeding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207390" y="4220009"/>
            <a:ext cx="26580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005245"/>
                </a:solidFill>
              </a:rPr>
              <a:t>J </a:t>
            </a:r>
            <a:r>
              <a:rPr lang="en-US" sz="1600" i="1" dirty="0" err="1" smtClean="0">
                <a:solidFill>
                  <a:srgbClr val="005245"/>
                </a:solidFill>
              </a:rPr>
              <a:t>Nutr</a:t>
            </a:r>
            <a:r>
              <a:rPr lang="en-US" sz="1600" dirty="0" smtClean="0">
                <a:solidFill>
                  <a:srgbClr val="005245"/>
                </a:solidFill>
              </a:rPr>
              <a:t> 2012; 142: 334</a:t>
            </a:r>
          </a:p>
          <a:p>
            <a:r>
              <a:rPr lang="en-US" sz="1600" i="1" dirty="0" smtClean="0">
                <a:solidFill>
                  <a:srgbClr val="005245"/>
                </a:solidFill>
              </a:rPr>
              <a:t>Nitric Oxide</a:t>
            </a:r>
            <a:r>
              <a:rPr lang="en-US" sz="1600" dirty="0" smtClean="0">
                <a:solidFill>
                  <a:srgbClr val="005245"/>
                </a:solidFill>
              </a:rPr>
              <a:t> 1997; 1: 476</a:t>
            </a:r>
          </a:p>
          <a:p>
            <a:r>
              <a:rPr lang="en-US" sz="1600" i="1" dirty="0" smtClean="0">
                <a:solidFill>
                  <a:srgbClr val="005245"/>
                </a:solidFill>
              </a:rPr>
              <a:t>Lipids</a:t>
            </a:r>
            <a:r>
              <a:rPr lang="en-US" sz="1600" dirty="0" smtClean="0">
                <a:solidFill>
                  <a:srgbClr val="005245"/>
                </a:solidFill>
              </a:rPr>
              <a:t> 2010; 45: 765</a:t>
            </a:r>
          </a:p>
          <a:p>
            <a:r>
              <a:rPr lang="en-US" sz="1600" i="1" dirty="0" err="1" smtClean="0">
                <a:solidFill>
                  <a:srgbClr val="005245"/>
                </a:solidFill>
              </a:rPr>
              <a:t>Eur</a:t>
            </a:r>
            <a:r>
              <a:rPr lang="en-US" sz="1600" i="1" dirty="0" smtClean="0">
                <a:solidFill>
                  <a:srgbClr val="005245"/>
                </a:solidFill>
              </a:rPr>
              <a:t> J </a:t>
            </a:r>
            <a:r>
              <a:rPr lang="en-US" sz="1600" i="1" dirty="0" err="1" smtClean="0">
                <a:solidFill>
                  <a:srgbClr val="005245"/>
                </a:solidFill>
              </a:rPr>
              <a:t>Clin</a:t>
            </a:r>
            <a:r>
              <a:rPr lang="en-US" sz="1600" i="1" dirty="0" smtClean="0">
                <a:solidFill>
                  <a:srgbClr val="005245"/>
                </a:solidFill>
              </a:rPr>
              <a:t> </a:t>
            </a:r>
            <a:r>
              <a:rPr lang="en-US" sz="1600" i="1" dirty="0" err="1" smtClean="0">
                <a:solidFill>
                  <a:srgbClr val="005245"/>
                </a:solidFill>
              </a:rPr>
              <a:t>Nutr</a:t>
            </a:r>
            <a:r>
              <a:rPr lang="en-US" sz="1600" dirty="0" smtClean="0">
                <a:solidFill>
                  <a:srgbClr val="005245"/>
                </a:solidFill>
              </a:rPr>
              <a:t> 2011; 65: 415</a:t>
            </a:r>
          </a:p>
          <a:p>
            <a:r>
              <a:rPr lang="en-US" sz="1600" i="1" dirty="0" smtClean="0">
                <a:solidFill>
                  <a:srgbClr val="005245"/>
                </a:solidFill>
              </a:rPr>
              <a:t>Dry Beans and Pulses</a:t>
            </a:r>
            <a:r>
              <a:rPr lang="en-US" sz="1600" dirty="0" smtClean="0">
                <a:solidFill>
                  <a:srgbClr val="005245"/>
                </a:solidFill>
              </a:rPr>
              <a:t> 2012</a:t>
            </a:r>
          </a:p>
          <a:p>
            <a:r>
              <a:rPr lang="en-US" sz="1600" i="1" dirty="0" smtClean="0">
                <a:solidFill>
                  <a:srgbClr val="005245"/>
                </a:solidFill>
              </a:rPr>
              <a:t>JPGN</a:t>
            </a:r>
            <a:r>
              <a:rPr lang="en-US" sz="1600" dirty="0" smtClean="0">
                <a:solidFill>
                  <a:srgbClr val="005245"/>
                </a:solidFill>
              </a:rPr>
              <a:t> 2007; 44: 487</a:t>
            </a:r>
            <a:endParaRPr lang="en-US" sz="1600" i="1" dirty="0">
              <a:solidFill>
                <a:srgbClr val="005245"/>
              </a:solidFill>
            </a:endParaRPr>
          </a:p>
        </p:txBody>
      </p:sp>
      <p:pic>
        <p:nvPicPr>
          <p:cNvPr id="4098" name="Picture 2" descr="http://veganrus.com/home/wp-content/uploads/2014/03/legume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909359" y="1413618"/>
            <a:ext cx="3128637" cy="241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00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Potential of Cowpeas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0365" y="1075847"/>
            <a:ext cx="8229600" cy="2501855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Grows well in Africa, is culturally accepted, and is a hardy, drought-tolerant crop</a:t>
            </a:r>
          </a:p>
          <a:p>
            <a:r>
              <a:rPr lang="en-US" sz="2800" dirty="0" smtClean="0"/>
              <a:t>Anti-inflammatory effects mediated by specific phenolic profiles and antioxidant activity</a:t>
            </a:r>
          </a:p>
          <a:p>
            <a:r>
              <a:rPr lang="en-US" sz="2800" dirty="0" smtClean="0"/>
              <a:t>Phenolic compounds are also active following cooking and simulated enzymatic digestion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5663953" y="5252294"/>
            <a:ext cx="30760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005245"/>
                </a:solidFill>
              </a:rPr>
              <a:t>Soil and Crop Sciences</a:t>
            </a:r>
            <a:r>
              <a:rPr lang="en-US" sz="1600" dirty="0" smtClean="0">
                <a:solidFill>
                  <a:srgbClr val="005245"/>
                </a:solidFill>
              </a:rPr>
              <a:t> 2012</a:t>
            </a:r>
          </a:p>
          <a:p>
            <a:r>
              <a:rPr lang="en-US" sz="1600" i="1" dirty="0" err="1" smtClean="0">
                <a:solidFill>
                  <a:srgbClr val="005245"/>
                </a:solidFill>
              </a:rPr>
              <a:t>Int</a:t>
            </a:r>
            <a:r>
              <a:rPr lang="en-US" sz="1600" i="1" dirty="0" smtClean="0">
                <a:solidFill>
                  <a:srgbClr val="005245"/>
                </a:solidFill>
              </a:rPr>
              <a:t> J Food </a:t>
            </a:r>
            <a:r>
              <a:rPr lang="en-US" sz="1600" i="1" dirty="0" err="1" smtClean="0">
                <a:solidFill>
                  <a:srgbClr val="005245"/>
                </a:solidFill>
              </a:rPr>
              <a:t>Sci</a:t>
            </a:r>
            <a:r>
              <a:rPr lang="en-US" sz="1600" i="1" dirty="0" smtClean="0">
                <a:solidFill>
                  <a:srgbClr val="005245"/>
                </a:solidFill>
              </a:rPr>
              <a:t> Tech</a:t>
            </a:r>
            <a:r>
              <a:rPr lang="en-US" sz="1600" dirty="0" smtClean="0">
                <a:solidFill>
                  <a:srgbClr val="005245"/>
                </a:solidFill>
              </a:rPr>
              <a:t> 2013; 48: 2638</a:t>
            </a:r>
            <a:endParaRPr lang="en-US" sz="1600" i="1" dirty="0">
              <a:solidFill>
                <a:srgbClr val="005245"/>
              </a:solidFill>
            </a:endParaRPr>
          </a:p>
        </p:txBody>
      </p:sp>
      <p:pic>
        <p:nvPicPr>
          <p:cNvPr id="13314" name="Picture 2" descr="http://upload.wikimedia.org/wikipedia/commons/1/19/Nigeria_Cowpea_fro_F_IIT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0775" y="3112821"/>
            <a:ext cx="2722368" cy="204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owpea in africa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0908" y="3398669"/>
            <a:ext cx="227647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71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Legumes and Growth Study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Type of study: </a:t>
            </a:r>
            <a:r>
              <a:rPr lang="en-US" dirty="0"/>
              <a:t>Two parallel randomized, </a:t>
            </a:r>
            <a:r>
              <a:rPr lang="en-US" dirty="0" smtClean="0"/>
              <a:t>double-</a:t>
            </a:r>
            <a:r>
              <a:rPr lang="en-US" dirty="0"/>
              <a:t>blinded, prospective clinical </a:t>
            </a:r>
            <a:r>
              <a:rPr lang="en-US" dirty="0" smtClean="0"/>
              <a:t>trials</a:t>
            </a:r>
            <a:endParaRPr lang="en-US" dirty="0"/>
          </a:p>
          <a:p>
            <a:r>
              <a:rPr lang="en-US" b="1" dirty="0"/>
              <a:t>Problem to be studied: </a:t>
            </a:r>
            <a:r>
              <a:rPr lang="en-US" dirty="0" smtClean="0"/>
              <a:t>Environmental </a:t>
            </a:r>
            <a:r>
              <a:rPr lang="en-US" dirty="0" err="1" smtClean="0"/>
              <a:t>enteropathy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EE) </a:t>
            </a:r>
            <a:r>
              <a:rPr lang="en-US" dirty="0"/>
              <a:t>and stunting in </a:t>
            </a:r>
            <a:r>
              <a:rPr lang="en-US" dirty="0" smtClean="0"/>
              <a:t>children</a:t>
            </a:r>
            <a:endParaRPr lang="en-US" dirty="0"/>
          </a:p>
          <a:p>
            <a:r>
              <a:rPr lang="en-US" b="1" dirty="0"/>
              <a:t>Objective: </a:t>
            </a:r>
            <a:r>
              <a:rPr lang="en-US" dirty="0"/>
              <a:t>Evaluate the effectiveness of two different legume foods (cowpeas and common beans) in maintaining and/or restoring normal gut absorptive and immunological function in rural Malawian children at high risk for </a:t>
            </a:r>
            <a:r>
              <a:rPr lang="en-US" dirty="0" smtClean="0"/>
              <a:t>EE </a:t>
            </a:r>
            <a:r>
              <a:rPr lang="en-US" dirty="0"/>
              <a:t>and stunting during their first three years of </a:t>
            </a:r>
            <a:r>
              <a:rPr lang="en-US" dirty="0" smtClean="0"/>
              <a:t>life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60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Gut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7"/>
            <a:ext cx="8229600" cy="4630148"/>
          </a:xfrm>
        </p:spPr>
        <p:txBody>
          <a:bodyPr>
            <a:noAutofit/>
          </a:bodyPr>
          <a:lstStyle/>
          <a:p>
            <a:r>
              <a:rPr lang="en-US" sz="3100" dirty="0" smtClean="0"/>
              <a:t>Ability of the gut to absorb all the necessary nutrients in adequate quantities</a:t>
            </a:r>
          </a:p>
          <a:p>
            <a:r>
              <a:rPr lang="en-US" sz="3100" dirty="0" smtClean="0"/>
              <a:t>Provide an effective barrier against a large population of microbes in a diversity of environs</a:t>
            </a:r>
          </a:p>
          <a:p>
            <a:r>
              <a:rPr lang="en-US" sz="3100" dirty="0" smtClean="0"/>
              <a:t>Mount an appropriate immunological response when microbial incursion occurs – vigorous enough to prevent infection, controlled enough to prevent chronic inflammation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99358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838200"/>
          </a:xfrm>
        </p:spPr>
        <p:txBody>
          <a:bodyPr/>
          <a:lstStyle/>
          <a:p>
            <a:pPr algn="ctr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5715000"/>
          </a:xfrm>
        </p:spPr>
        <p:txBody>
          <a:bodyPr>
            <a:normAutofit fontScale="25000" lnSpcReduction="20000"/>
          </a:bodyPr>
          <a:lstStyle/>
          <a:p>
            <a:r>
              <a:rPr lang="en-US" sz="8800" dirty="0"/>
              <a:t>Two methodologically similar prospective randomized, investigator-blinded prospective clinical trials will be </a:t>
            </a:r>
            <a:r>
              <a:rPr lang="en-US" sz="8800" dirty="0" smtClean="0"/>
              <a:t>used</a:t>
            </a:r>
            <a:endParaRPr lang="en-US" sz="7200" b="1" dirty="0" smtClean="0"/>
          </a:p>
          <a:p>
            <a:r>
              <a:rPr lang="en-US" sz="8800" b="1" dirty="0" smtClean="0"/>
              <a:t>First trial</a:t>
            </a:r>
          </a:p>
          <a:p>
            <a:pPr marL="0" indent="0">
              <a:buNone/>
            </a:pPr>
            <a:r>
              <a:rPr lang="en-US" sz="8800" dirty="0" smtClean="0"/>
              <a:t>	300 </a:t>
            </a:r>
            <a:r>
              <a:rPr lang="en-US" sz="8800" dirty="0"/>
              <a:t>healthy children aged 6-11 </a:t>
            </a:r>
            <a:r>
              <a:rPr lang="en-US" sz="8800" dirty="0" err="1" smtClean="0"/>
              <a:t>mos</a:t>
            </a:r>
            <a:r>
              <a:rPr lang="en-US" sz="8800" dirty="0" smtClean="0"/>
              <a:t> </a:t>
            </a:r>
            <a:r>
              <a:rPr lang="en-US" sz="8800" dirty="0"/>
              <a:t>will </a:t>
            </a:r>
            <a:r>
              <a:rPr lang="en-US" sz="8800" dirty="0" smtClean="0"/>
              <a:t>be randomized </a:t>
            </a:r>
            <a:r>
              <a:rPr lang="en-US" sz="8800" dirty="0"/>
              <a:t>to </a:t>
            </a:r>
            <a:r>
              <a:rPr lang="en-US" sz="8800" dirty="0" smtClean="0"/>
              <a:t>receive: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sz="5500" dirty="0" smtClean="0"/>
          </a:p>
          <a:p>
            <a:r>
              <a:rPr lang="en-US" sz="8800" dirty="0" smtClean="0"/>
              <a:t>Infants </a:t>
            </a:r>
            <a:r>
              <a:rPr lang="en-US" sz="8800" dirty="0"/>
              <a:t>will be recruited between the ages of 5.5 and 6.5 months, and their participation will last for approximately 6 </a:t>
            </a:r>
            <a:r>
              <a:rPr lang="en-US" sz="8800" dirty="0" smtClean="0"/>
              <a:t>months </a:t>
            </a:r>
            <a:endParaRPr lang="en-US" sz="8800" dirty="0"/>
          </a:p>
          <a:p>
            <a:r>
              <a:rPr lang="en-US" sz="8800" dirty="0" smtClean="0"/>
              <a:t>The </a:t>
            </a:r>
            <a:r>
              <a:rPr lang="en-US" sz="8800" dirty="0"/>
              <a:t>energy content of the complementary foods provided will be in accordance with WHO </a:t>
            </a:r>
            <a:r>
              <a:rPr lang="en-US" sz="8800" dirty="0" smtClean="0"/>
              <a:t>specifications, </a:t>
            </a:r>
            <a:r>
              <a:rPr lang="en-US" sz="8800" dirty="0"/>
              <a:t>namely </a:t>
            </a:r>
            <a:r>
              <a:rPr lang="en-US" sz="8800" dirty="0" smtClean="0"/>
              <a:t>100 </a:t>
            </a:r>
            <a:r>
              <a:rPr lang="en-US" sz="8800" dirty="0"/>
              <a:t>kcal/day for children 6-9 months old and </a:t>
            </a:r>
            <a:r>
              <a:rPr lang="en-US" sz="8800" dirty="0" smtClean="0"/>
              <a:t>150 </a:t>
            </a:r>
            <a:r>
              <a:rPr lang="en-US" sz="8800" dirty="0"/>
              <a:t>kcal/day for children 9-11 months old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72740089"/>
              </p:ext>
            </p:extLst>
          </p:nvPr>
        </p:nvGraphicFramePr>
        <p:xfrm>
          <a:off x="592666" y="2404533"/>
          <a:ext cx="7865533" cy="157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532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69333"/>
            <a:ext cx="6395474" cy="660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0550" y="2486026"/>
            <a:ext cx="4585725" cy="3473352"/>
          </a:xfrm>
        </p:spPr>
        <p:txBody>
          <a:bodyPr>
            <a:noAutofit/>
          </a:bodyPr>
          <a:lstStyle/>
          <a:p>
            <a:r>
              <a:rPr lang="en-US" sz="1900" dirty="0" smtClean="0"/>
              <a:t>The </a:t>
            </a:r>
            <a:r>
              <a:rPr lang="en-US" sz="1900" dirty="0"/>
              <a:t>dual sugar permeability test (the </a:t>
            </a:r>
            <a:r>
              <a:rPr lang="en-US" sz="1900" dirty="0" smtClean="0"/>
              <a:t>lactulose-mannitol </a:t>
            </a:r>
            <a:r>
              <a:rPr lang="en-US" sz="1900" dirty="0"/>
              <a:t>test) involves drinking 20 mL of a sugar water solution and collecting urine for 4 hours </a:t>
            </a:r>
            <a:r>
              <a:rPr lang="en-US" sz="1900" dirty="0" smtClean="0"/>
              <a:t>thereafter</a:t>
            </a:r>
          </a:p>
          <a:p>
            <a:r>
              <a:rPr lang="en-US" sz="1900" dirty="0" smtClean="0"/>
              <a:t>Dietary </a:t>
            </a:r>
            <a:r>
              <a:rPr lang="en-US" sz="1900" dirty="0"/>
              <a:t>intake will be assessed every 6 weeks. </a:t>
            </a:r>
          </a:p>
          <a:p>
            <a:r>
              <a:rPr lang="en-US" sz="1900" dirty="0" smtClean="0"/>
              <a:t>Children </a:t>
            </a:r>
            <a:r>
              <a:rPr lang="en-US" sz="1900" dirty="0"/>
              <a:t>will return 12 and 24 </a:t>
            </a:r>
            <a:r>
              <a:rPr lang="en-US" sz="1900" dirty="0" err="1" smtClean="0"/>
              <a:t>wks</a:t>
            </a:r>
            <a:r>
              <a:rPr lang="en-US" sz="1900" dirty="0" smtClean="0"/>
              <a:t> </a:t>
            </a:r>
            <a:r>
              <a:rPr lang="en-US" sz="1900" dirty="0"/>
              <a:t>after starting the intervention </a:t>
            </a:r>
            <a:r>
              <a:rPr lang="en-US" sz="1900" dirty="0" smtClean="0"/>
              <a:t>for </a:t>
            </a:r>
            <a:r>
              <a:rPr lang="en-US" sz="1900" dirty="0"/>
              <a:t>assessments, including the dual sugar absorption test, stool collection, and </a:t>
            </a:r>
            <a:r>
              <a:rPr lang="en-US" sz="1900" dirty="0" smtClean="0"/>
              <a:t>anthropometry</a:t>
            </a:r>
            <a:endParaRPr lang="en-US" sz="1900" dirty="0"/>
          </a:p>
        </p:txBody>
      </p:sp>
      <p:pic>
        <p:nvPicPr>
          <p:cNvPr id="4" name="Picture 2" descr="U:\Pictures\Malawi Pics\3-img_06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30262"/>
            <a:ext cx="4400550" cy="2929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U:\Pictures\Malawi Pics\2010_02_10_65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60404" cy="355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38400" y="961460"/>
            <a:ext cx="65478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5"/>
                </a:solidFill>
              </a:rPr>
              <a:t>Before the complementary foods are given, the children will participate in a dual sugar permeability test and give stool samples for additional biomarker tests to measure gut function and also to evaluate the evolution of the enteric microbiome </a:t>
            </a:r>
          </a:p>
        </p:txBody>
      </p:sp>
    </p:spTree>
    <p:extLst>
      <p:ext uri="{BB962C8B-B14F-4D97-AF65-F5344CB8AC3E}">
        <p14:creationId xmlns:p14="http://schemas.microsoft.com/office/powerpoint/2010/main" val="271618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9667"/>
            <a:ext cx="8229600" cy="3124200"/>
          </a:xfrm>
        </p:spPr>
        <p:txBody>
          <a:bodyPr>
            <a:noAutofit/>
          </a:bodyPr>
          <a:lstStyle/>
          <a:p>
            <a:r>
              <a:rPr lang="en-US" sz="2300" b="1" dirty="0" smtClean="0"/>
              <a:t>Toddler trial</a:t>
            </a:r>
          </a:p>
          <a:p>
            <a:pPr lvl="1"/>
            <a:r>
              <a:rPr lang="en-US" sz="1900" dirty="0" smtClean="0"/>
              <a:t>300 </a:t>
            </a:r>
            <a:r>
              <a:rPr lang="en-US" sz="1900" dirty="0"/>
              <a:t>healthy children aged </a:t>
            </a:r>
            <a:r>
              <a:rPr lang="en-US" sz="1900" dirty="0" smtClean="0"/>
              <a:t>12-23 </a:t>
            </a:r>
            <a:r>
              <a:rPr lang="en-US" sz="1900" dirty="0"/>
              <a:t>months will </a:t>
            </a:r>
            <a:r>
              <a:rPr lang="en-US" sz="1900" dirty="0" smtClean="0"/>
              <a:t>be randomized </a:t>
            </a:r>
            <a:r>
              <a:rPr lang="en-US" sz="1900" dirty="0"/>
              <a:t>to </a:t>
            </a:r>
            <a:r>
              <a:rPr lang="en-US" sz="1900" dirty="0" smtClean="0"/>
              <a:t>receive</a:t>
            </a:r>
            <a:r>
              <a:rPr lang="en-US" sz="1900" dirty="0"/>
              <a:t> </a:t>
            </a:r>
            <a:r>
              <a:rPr lang="en-US" sz="1900" dirty="0" smtClean="0"/>
              <a:t>cowpea, common bean or corn daily for 12 mo.</a:t>
            </a:r>
          </a:p>
          <a:p>
            <a:pPr lvl="1"/>
            <a:r>
              <a:rPr lang="en-US" sz="1900" dirty="0" smtClean="0"/>
              <a:t>Anthropometry, </a:t>
            </a:r>
            <a:r>
              <a:rPr lang="en-US" sz="1900" dirty="0"/>
              <a:t>assessments of </a:t>
            </a:r>
            <a:r>
              <a:rPr lang="en-US" sz="1900" dirty="0" smtClean="0"/>
              <a:t>EE, </a:t>
            </a:r>
            <a:r>
              <a:rPr lang="en-US" sz="1900" dirty="0"/>
              <a:t>and microbiome analyses will proceed in a very similar manner and be repeated after 12, 24, 36, and 48 </a:t>
            </a:r>
            <a:r>
              <a:rPr lang="en-US" sz="1900" dirty="0" smtClean="0"/>
              <a:t>weeks</a:t>
            </a:r>
          </a:p>
          <a:p>
            <a:r>
              <a:rPr lang="en-US" sz="2300" dirty="0" smtClean="0"/>
              <a:t>Energy </a:t>
            </a:r>
            <a:r>
              <a:rPr lang="en-US" sz="2300" dirty="0"/>
              <a:t>content of the complementary foods </a:t>
            </a:r>
            <a:r>
              <a:rPr lang="en-US" sz="2300" dirty="0" smtClean="0"/>
              <a:t>provided </a:t>
            </a:r>
            <a:r>
              <a:rPr lang="en-US" sz="2300" dirty="0"/>
              <a:t>will be approximately 15% of the calculated total daily intake</a:t>
            </a:r>
          </a:p>
        </p:txBody>
      </p:sp>
      <p:pic>
        <p:nvPicPr>
          <p:cNvPr id="6" name="Picture 5" descr="https://scontent-ord.xx.fbcdn.net/hphotos-xap1/v/t1.0-9/10923312_10152726868466229_3069545081650035251_n.jpg?oh=ce0b8f6a42055838ef6db99d4038f0d0&amp;oe=55DE5B2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36"/>
          <a:stretch/>
        </p:blipFill>
        <p:spPr bwMode="auto">
          <a:xfrm>
            <a:off x="2000250" y="3262842"/>
            <a:ext cx="5105400" cy="27019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126032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Food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1971" y="914400"/>
            <a:ext cx="6902030" cy="1171575"/>
          </a:xfrm>
        </p:spPr>
        <p:txBody>
          <a:bodyPr>
            <a:noAutofit/>
          </a:bodyPr>
          <a:lstStyle/>
          <a:p>
            <a:r>
              <a:rPr lang="en-US" sz="1900" dirty="0" smtClean="0"/>
              <a:t>Recipes were </a:t>
            </a:r>
            <a:r>
              <a:rPr lang="en-US" sz="1900" dirty="0"/>
              <a:t>developed by the research team in conjunction with MSc students in the Department of Food Science and Technology on the </a:t>
            </a:r>
            <a:r>
              <a:rPr lang="en-US" sz="1900" dirty="0" err="1"/>
              <a:t>Bunda</a:t>
            </a:r>
            <a:r>
              <a:rPr lang="en-US" sz="1900" dirty="0"/>
              <a:t> Campus of the Lilongwe University of Agriculture and Natural Resources (</a:t>
            </a:r>
            <a:r>
              <a:rPr lang="en-US" sz="1900" dirty="0" smtClean="0"/>
              <a:t>LUANAR)</a:t>
            </a:r>
          </a:p>
          <a:p>
            <a:endParaRPr lang="en-US" sz="1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136"/>
            <a:ext cx="2319275" cy="2857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" y="3722759"/>
            <a:ext cx="899160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5"/>
                </a:solidFill>
              </a:rPr>
              <a:t>The materials that will be supplied to mothers will have undergone pre-processed, such that the families need only to add hot water and stir the content to prepare the complementary food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5"/>
                </a:solidFill>
              </a:rPr>
              <a:t>Mothers will be taught how to </a:t>
            </a:r>
            <a:r>
              <a:rPr lang="en-US" sz="1900" dirty="0" smtClean="0">
                <a:solidFill>
                  <a:schemeClr val="accent5"/>
                </a:solidFill>
              </a:rPr>
              <a:t>add legumes to their children’s diets </a:t>
            </a:r>
            <a:r>
              <a:rPr lang="en-US" sz="1900" dirty="0">
                <a:solidFill>
                  <a:schemeClr val="accent5"/>
                </a:solidFill>
              </a:rPr>
              <a:t>in a manner compatible and feasible with available local resources and customs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5"/>
                </a:solidFill>
              </a:rPr>
              <a:t>Compliance will be assessed through home visits every 4-6 weeks and detection of amylase-resistant starches in the infant’s stools indicative of legume </a:t>
            </a:r>
            <a:r>
              <a:rPr lang="en-US" sz="1900" dirty="0" smtClean="0">
                <a:solidFill>
                  <a:schemeClr val="accent5"/>
                </a:solidFill>
              </a:rPr>
              <a:t>consumption</a:t>
            </a:r>
            <a:endParaRPr lang="en-US" sz="1900" dirty="0">
              <a:solidFill>
                <a:schemeClr val="accent5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885950"/>
            <a:ext cx="1748569" cy="1836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41971" y="2204190"/>
            <a:ext cx="4987504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5"/>
                </a:solidFill>
              </a:rPr>
              <a:t>An extrusion cooked, legume powder </a:t>
            </a:r>
            <a:r>
              <a:rPr lang="en-US" sz="1900" dirty="0" smtClean="0">
                <a:solidFill>
                  <a:schemeClr val="accent5"/>
                </a:solidFill>
              </a:rPr>
              <a:t>is added </a:t>
            </a:r>
            <a:r>
              <a:rPr lang="en-US" sz="1900" dirty="0">
                <a:solidFill>
                  <a:schemeClr val="accent5"/>
                </a:solidFill>
              </a:rPr>
              <a:t>daily to cooked corn porridge.  </a:t>
            </a:r>
            <a:r>
              <a:rPr lang="en-US" sz="1900" dirty="0" smtClean="0">
                <a:solidFill>
                  <a:schemeClr val="accent5"/>
                </a:solidFill>
              </a:rPr>
              <a:t>Sprinkled </a:t>
            </a:r>
            <a:r>
              <a:rPr lang="en-US" sz="1900" dirty="0">
                <a:solidFill>
                  <a:schemeClr val="accent5"/>
                </a:solidFill>
              </a:rPr>
              <a:t>on top of the porridge so to </a:t>
            </a:r>
            <a:r>
              <a:rPr lang="en-US" sz="1900" dirty="0" smtClean="0">
                <a:solidFill>
                  <a:schemeClr val="accent5"/>
                </a:solidFill>
              </a:rPr>
              <a:t>speak. Dispensed </a:t>
            </a:r>
            <a:r>
              <a:rPr lang="en-US" sz="1900" dirty="0">
                <a:solidFill>
                  <a:schemeClr val="accent5"/>
                </a:solidFill>
              </a:rPr>
              <a:t>monthly in a bottle that can </a:t>
            </a:r>
            <a:r>
              <a:rPr lang="en-US" sz="1900" dirty="0" smtClean="0">
                <a:solidFill>
                  <a:schemeClr val="accent5"/>
                </a:solidFill>
              </a:rPr>
              <a:t>be opened </a:t>
            </a:r>
            <a:r>
              <a:rPr lang="en-US" sz="1900" dirty="0">
                <a:solidFill>
                  <a:schemeClr val="accent5"/>
                </a:solidFill>
              </a:rPr>
              <a:t>and closed daily.</a:t>
            </a:r>
          </a:p>
        </p:txBody>
      </p:sp>
    </p:spTree>
    <p:extLst>
      <p:ext uri="{BB962C8B-B14F-4D97-AF65-F5344CB8AC3E}">
        <p14:creationId xmlns:p14="http://schemas.microsoft.com/office/powerpoint/2010/main" val="21086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535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3666"/>
            <a:ext cx="8305800" cy="5638800"/>
          </a:xfrm>
        </p:spPr>
        <p:txBody>
          <a:bodyPr>
            <a:noAutofit/>
          </a:bodyPr>
          <a:lstStyle/>
          <a:p>
            <a:r>
              <a:rPr lang="en-US" dirty="0"/>
              <a:t>Primary </a:t>
            </a:r>
            <a:r>
              <a:rPr lang="en-US" dirty="0" smtClean="0"/>
              <a:t>outcomes: </a:t>
            </a:r>
          </a:p>
          <a:p>
            <a:pPr marL="514350" indent="-514350">
              <a:buAutoNum type="arabicParenR"/>
            </a:pPr>
            <a:r>
              <a:rPr lang="en-US" dirty="0" smtClean="0"/>
              <a:t>a </a:t>
            </a:r>
            <a:r>
              <a:rPr lang="en-US" dirty="0"/>
              <a:t>standard marker of </a:t>
            </a:r>
            <a:r>
              <a:rPr lang="en-US" dirty="0" smtClean="0"/>
              <a:t>EE, </a:t>
            </a:r>
            <a:r>
              <a:rPr lang="en-US" dirty="0"/>
              <a:t>specifically changes in </a:t>
            </a:r>
            <a:r>
              <a:rPr lang="en-US" dirty="0" smtClean="0"/>
              <a:t>the urinary lactulose: mannitol </a:t>
            </a:r>
            <a:r>
              <a:rPr lang="en-US" dirty="0"/>
              <a:t>ratio (</a:t>
            </a:r>
            <a:r>
              <a:rPr lang="en-US" dirty="0" smtClean="0"/>
              <a:t>L:M) </a:t>
            </a:r>
          </a:p>
          <a:p>
            <a:pPr marL="0" indent="0">
              <a:buNone/>
            </a:pPr>
            <a:r>
              <a:rPr lang="en-US" dirty="0" smtClean="0"/>
              <a:t>2) </a:t>
            </a:r>
            <a:r>
              <a:rPr lang="en-US" dirty="0"/>
              <a:t>a standard marker of </a:t>
            </a:r>
            <a:r>
              <a:rPr lang="en-US" dirty="0" smtClean="0"/>
              <a:t>growth, </a:t>
            </a:r>
            <a:r>
              <a:rPr lang="en-US" dirty="0"/>
              <a:t>the change in </a:t>
            </a:r>
            <a:r>
              <a:rPr lang="en-US" dirty="0" smtClean="0"/>
              <a:t>height-for-age Z-score</a:t>
            </a:r>
          </a:p>
          <a:p>
            <a:r>
              <a:rPr lang="en-US" dirty="0" smtClean="0"/>
              <a:t>Secondary outcomes: </a:t>
            </a:r>
          </a:p>
          <a:p>
            <a:pPr marL="0" indent="0">
              <a:buNone/>
            </a:pPr>
            <a:r>
              <a:rPr lang="en-US" dirty="0" smtClean="0"/>
              <a:t>1) adverse gastrointestinal symptoms</a:t>
            </a:r>
            <a:r>
              <a:rPr lang="en-US" dirty="0"/>
              <a:t>, as well as changes in </a:t>
            </a:r>
            <a:r>
              <a:rPr lang="en-US" dirty="0" smtClean="0"/>
              <a:t>the enteric </a:t>
            </a:r>
            <a:r>
              <a:rPr lang="en-US" dirty="0" err="1" smtClean="0"/>
              <a:t>microbiota</a:t>
            </a:r>
            <a:r>
              <a:rPr lang="en-US" dirty="0" smtClean="0"/>
              <a:t>, enteric </a:t>
            </a:r>
            <a:r>
              <a:rPr lang="en-US" dirty="0" err="1" smtClean="0"/>
              <a:t>microbiome</a:t>
            </a:r>
            <a:r>
              <a:rPr lang="en-US" dirty="0"/>
              <a:t>, and </a:t>
            </a:r>
            <a:r>
              <a:rPr lang="en-US" dirty="0" smtClean="0"/>
              <a:t>a panel of host mRNA in stools.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08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Expected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467725" cy="46164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Children </a:t>
            </a:r>
            <a:r>
              <a:rPr lang="en-US" dirty="0"/>
              <a:t>receiving the legume-based complementary foods will </a:t>
            </a:r>
            <a:r>
              <a:rPr lang="en-US" dirty="0" smtClean="0"/>
              <a:t>have: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1)improvements </a:t>
            </a:r>
            <a:r>
              <a:rPr lang="en-US" dirty="0"/>
              <a:t>in their </a:t>
            </a:r>
            <a:r>
              <a:rPr lang="en-US" dirty="0" smtClean="0"/>
              <a:t>dual </a:t>
            </a:r>
            <a:r>
              <a:rPr lang="en-US" dirty="0"/>
              <a:t>sugar permeability </a:t>
            </a:r>
            <a:r>
              <a:rPr lang="en-US" dirty="0" smtClean="0"/>
              <a:t>testing over the duration of the supplement compared to placebo</a:t>
            </a:r>
          </a:p>
          <a:p>
            <a:pPr marL="0" indent="0">
              <a:buNone/>
            </a:pPr>
            <a:r>
              <a:rPr lang="en-US" dirty="0" smtClean="0"/>
              <a:t> 2) changes in their </a:t>
            </a:r>
            <a:r>
              <a:rPr lang="en-US" dirty="0" err="1" smtClean="0"/>
              <a:t>microbiota</a:t>
            </a:r>
            <a:r>
              <a:rPr lang="en-US" dirty="0" smtClean="0"/>
              <a:t> and </a:t>
            </a:r>
            <a:r>
              <a:rPr lang="en-US" dirty="0" err="1" smtClean="0"/>
              <a:t>microbiome</a:t>
            </a:r>
            <a:r>
              <a:rPr lang="en-US" dirty="0" smtClean="0"/>
              <a:t>, reductions in their inflammation biomarkers </a:t>
            </a:r>
            <a:r>
              <a:rPr lang="en-US" dirty="0"/>
              <a:t>in comparison </a:t>
            </a:r>
            <a:r>
              <a:rPr lang="en-US" dirty="0" smtClean="0"/>
              <a:t>with </a:t>
            </a:r>
            <a:r>
              <a:rPr lang="en-US" dirty="0"/>
              <a:t>the </a:t>
            </a:r>
            <a:r>
              <a:rPr lang="en-US" dirty="0" smtClean="0"/>
              <a:t>placebo group </a:t>
            </a:r>
            <a:r>
              <a:rPr lang="en-US" dirty="0"/>
              <a:t>receiving </a:t>
            </a:r>
            <a:r>
              <a:rPr lang="en-US" dirty="0" smtClean="0"/>
              <a:t>standard </a:t>
            </a:r>
            <a:r>
              <a:rPr lang="en-US" dirty="0"/>
              <a:t>corn-soy </a:t>
            </a:r>
            <a:r>
              <a:rPr lang="en-US" dirty="0" smtClean="0"/>
              <a:t>flour </a:t>
            </a:r>
          </a:p>
          <a:p>
            <a:pPr marL="0" indent="0">
              <a:buNone/>
            </a:pPr>
            <a:r>
              <a:rPr lang="en-US" dirty="0" smtClean="0"/>
              <a:t>3) LESS STUNTING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722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386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4" name="Picture 2" descr="U:\Pictures\Malawi Pics\IMG_07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950169"/>
            <a:ext cx="4627370" cy="346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U:\Pictures\Mother and child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1202634"/>
            <a:ext cx="3314700" cy="4969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U:\Pictures\Hannah\DSC_69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4419599"/>
            <a:ext cx="3781425" cy="235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47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71095"/>
          </a:xfrm>
        </p:spPr>
        <p:txBody>
          <a:bodyPr>
            <a:normAutofit/>
          </a:bodyPr>
          <a:lstStyle/>
          <a:p>
            <a:r>
              <a:rPr lang="en-US" dirty="0" smtClean="0"/>
              <a:t>The gut is </a:t>
            </a:r>
            <a:r>
              <a:rPr lang="en-US" b="1" dirty="0" smtClean="0"/>
              <a:t>the</a:t>
            </a:r>
            <a:r>
              <a:rPr lang="en-US" dirty="0" smtClean="0"/>
              <a:t> interactive </a:t>
            </a:r>
            <a:br>
              <a:rPr lang="en-US" dirty="0" smtClean="0"/>
            </a:br>
            <a:r>
              <a:rPr lang="en-US" dirty="0" smtClean="0"/>
              <a:t>external body surface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5732"/>
            <a:ext cx="8229600" cy="4280431"/>
          </a:xfrm>
        </p:spPr>
        <p:txBody>
          <a:bodyPr/>
          <a:lstStyle/>
          <a:p>
            <a:r>
              <a:rPr lang="en-US" dirty="0" smtClean="0"/>
              <a:t>The surface area of the gut is 40 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Its purpose is to interact with the nutrients, non-nutrients and microbes</a:t>
            </a:r>
          </a:p>
          <a:p>
            <a:r>
              <a:rPr lang="en-US" dirty="0" smtClean="0"/>
              <a:t>The gut needs to differentiate between food and germs.</a:t>
            </a:r>
          </a:p>
          <a:p>
            <a:r>
              <a:rPr lang="en-US" dirty="0" smtClean="0"/>
              <a:t>The gut surface is protected by mucous and a rich variety of immunologically active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18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"/>
            <a:ext cx="3962400" cy="990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altLang="en-US" dirty="0" smtClean="0">
                <a:cs typeface="+mj-cs"/>
              </a:rPr>
              <a:t>The </a:t>
            </a:r>
            <a:r>
              <a:rPr lang="en-US" altLang="en-US" dirty="0" err="1" smtClean="0">
                <a:cs typeface="+mj-cs"/>
              </a:rPr>
              <a:t>Microbiota</a:t>
            </a:r>
            <a:endParaRPr lang="en-US" altLang="en-US" dirty="0" smtClean="0">
              <a:cs typeface="+mj-cs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52400" y="1260897"/>
            <a:ext cx="4471358" cy="4648198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The ecological community of commensal, symbiotic, and pathogenic microorganisms within our bodies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Human gut has 100 trillion micro-organisms; 100-fold more genes than the human genome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Anaerobic bacteria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Archaea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Yeast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Parasites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Individual “finger-print” specificity – each person has a unique profile of organisms regulating their microbiome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Complex and dynamic – it is constantly evolving and changing based on 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exposure</a:t>
            </a:r>
            <a:endParaRPr lang="en-US" sz="1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6388" name="Picture 2" descr="http://www.nature.com/polopoly_fs/7.3528.1332512425!/image/HI-RES%20B2201377-Tongue_bacteria%2C_SEM-SPL.jpg_gen/derivatives/landscape_300/HI-RES%20B2201377-Tongue_bacteria%2C_SEM-SPL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30763" y="431151"/>
            <a:ext cx="4008437" cy="3033713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</p:spPr>
      </p:pic>
      <p:pic>
        <p:nvPicPr>
          <p:cNvPr id="29702" name="Picture 6" descr="http://www.mos.org/sites/dev-elvis.mos.org/files/images/main/offerings/events/public-events_friends-with-benefits_gut-bacteri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04045"/>
            <a:ext cx="4127500" cy="230505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43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45067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en-US" altLang="en-US" dirty="0" smtClean="0">
                <a:cs typeface="+mj-cs"/>
              </a:rPr>
              <a:t>Role of the Microbiome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295275" y="897467"/>
            <a:ext cx="8705850" cy="4960407"/>
          </a:xfrm>
        </p:spPr>
        <p:txBody>
          <a:bodyPr>
            <a:normAutofit fontScale="92500" lnSpcReduction="20000"/>
          </a:bodyPr>
          <a:lstStyle/>
          <a:p>
            <a:pPr marL="0" lvl="1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600" b="1" dirty="0" smtClean="0">
                <a:latin typeface="Arial" charset="0"/>
                <a:ea typeface="ＭＳ Ｐゴシック" charset="0"/>
              </a:rPr>
              <a:t>Gut microbiota influence the growth and differentiation of gut epithelial cells and play pivotal nutritive, metabolic, immunological and protective functions. </a:t>
            </a:r>
            <a:endParaRPr lang="en-US" sz="2600" b="1" dirty="0">
              <a:latin typeface="Arial" charset="0"/>
              <a:ea typeface="ＭＳ Ｐゴシック" charset="0"/>
            </a:endParaRPr>
          </a:p>
          <a:p>
            <a:pPr marL="0" lvl="1" indent="0" eaLnBrk="1" hangingPunct="1">
              <a:lnSpc>
                <a:spcPct val="90000"/>
              </a:lnSpc>
            </a:pPr>
            <a:r>
              <a:rPr lang="en-US" sz="2200" dirty="0" smtClean="0">
                <a:latin typeface="Arial" charset="0"/>
                <a:ea typeface="ＭＳ Ｐゴシック" charset="0"/>
              </a:rPr>
              <a:t> Efficient extraction of calories from ingested food </a:t>
            </a:r>
          </a:p>
          <a:p>
            <a:pPr marL="615950" lvl="2" indent="-342900"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</a:rPr>
              <a:t>Fermentation of non-digestible polysaccharides </a:t>
            </a:r>
          </a:p>
          <a:p>
            <a:pPr marL="615950" lvl="2" indent="-342900"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</a:rPr>
              <a:t>Provision of short-chain fatty acids </a:t>
            </a:r>
          </a:p>
          <a:p>
            <a:pPr marL="0" lvl="1" indent="0">
              <a:lnSpc>
                <a:spcPct val="90000"/>
              </a:lnSpc>
            </a:pPr>
            <a:r>
              <a:rPr lang="en-US" sz="2200" dirty="0" smtClean="0">
                <a:latin typeface="Arial" charset="0"/>
                <a:ea typeface="ＭＳ Ｐゴシック" charset="0"/>
                <a:cs typeface="ＭＳ Ｐゴシック" charset="0"/>
              </a:rPr>
              <a:t> Enzymatic </a:t>
            </a:r>
            <a:r>
              <a:rPr lang="en-US" sz="2200" dirty="0">
                <a:latin typeface="Arial" charset="0"/>
                <a:ea typeface="ＭＳ Ｐゴシック" charset="0"/>
                <a:cs typeface="ＭＳ Ｐゴシック" charset="0"/>
              </a:rPr>
              <a:t>reactions of the microbiome aid in</a:t>
            </a:r>
          </a:p>
          <a:p>
            <a:pPr marL="615950" lvl="2" indent="-342900" eaLnBrk="1" hangingPunct="1">
              <a:lnSpc>
                <a:spcPct val="90000"/>
              </a:lnSpc>
            </a:pPr>
            <a:r>
              <a:rPr lang="en-US" sz="2200" dirty="0" smtClean="0">
                <a:latin typeface="Arial" charset="0"/>
                <a:ea typeface="ＭＳ Ｐゴシック" charset="0"/>
              </a:rPr>
              <a:t>Host </a:t>
            </a:r>
            <a:r>
              <a:rPr lang="en-US" sz="2200" dirty="0">
                <a:latin typeface="Arial" charset="0"/>
                <a:ea typeface="ＭＳ Ｐゴシック" charset="0"/>
              </a:rPr>
              <a:t>homeostasis</a:t>
            </a:r>
          </a:p>
          <a:p>
            <a:pPr marL="615950" lvl="2" indent="-342900" eaLnBrk="1" hangingPunct="1"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</a:rPr>
              <a:t>Food digestion, absorption</a:t>
            </a:r>
          </a:p>
          <a:p>
            <a:pPr marL="615950" lvl="2" indent="-342900" eaLnBrk="1" hangingPunct="1"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</a:rPr>
              <a:t>Synthesis of micronutrients 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- Vitamins </a:t>
            </a:r>
            <a:r>
              <a:rPr lang="en-US" sz="2200" dirty="0">
                <a:latin typeface="Arial" charset="0"/>
                <a:ea typeface="ＭＳ Ｐゴシック" charset="0"/>
              </a:rPr>
              <a:t>K, multiple B 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vitamins, H</a:t>
            </a:r>
            <a:r>
              <a:rPr lang="en-US" sz="2200" baseline="-25000" dirty="0" smtClean="0">
                <a:latin typeface="Arial" charset="0"/>
                <a:ea typeface="ＭＳ Ｐゴシック" charset="0"/>
              </a:rPr>
              <a:t>2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, CO</a:t>
            </a:r>
            <a:r>
              <a:rPr lang="en-US" sz="2200" baseline="-25000" dirty="0" smtClean="0">
                <a:latin typeface="Arial" charset="0"/>
                <a:ea typeface="ＭＳ Ｐゴシック" charset="0"/>
              </a:rPr>
              <a:t>2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, </a:t>
            </a:r>
            <a:r>
              <a:rPr lang="en-US" sz="2200" dirty="0">
                <a:latin typeface="Arial" charset="0"/>
                <a:ea typeface="ＭＳ Ｐゴシック" charset="0"/>
              </a:rPr>
              <a:t>Methane, 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Lysine, Conversion </a:t>
            </a:r>
            <a:r>
              <a:rPr lang="en-US" sz="2200" dirty="0">
                <a:latin typeface="Arial" charset="0"/>
                <a:ea typeface="ＭＳ Ｐゴシック" charset="0"/>
              </a:rPr>
              <a:t>of Urea to Ammonia </a:t>
            </a:r>
          </a:p>
          <a:p>
            <a:pPr marL="0" lvl="1" indent="0" eaLnBrk="1" hangingPunct="1">
              <a:lnSpc>
                <a:spcPct val="90000"/>
              </a:lnSpc>
            </a:pPr>
            <a:r>
              <a:rPr lang="en-US" sz="2200" dirty="0" smtClean="0">
                <a:latin typeface="Arial" charset="0"/>
                <a:ea typeface="ＭＳ Ｐゴシック" charset="0"/>
              </a:rPr>
              <a:t> Detoxification </a:t>
            </a:r>
            <a:endParaRPr lang="en-US" sz="2200" dirty="0">
              <a:latin typeface="Arial" charset="0"/>
              <a:ea typeface="ＭＳ Ｐゴシック" charset="0"/>
            </a:endParaRPr>
          </a:p>
          <a:p>
            <a:pPr marL="615950" lvl="2" indent="-342900" eaLnBrk="1" hangingPunct="1">
              <a:lnSpc>
                <a:spcPct val="90000"/>
              </a:lnSpc>
            </a:pPr>
            <a:r>
              <a:rPr lang="en-US" sz="2200" dirty="0">
                <a:latin typeface="Arial" charset="0"/>
                <a:ea typeface="ＭＳ Ｐゴシック" charset="0"/>
              </a:rPr>
              <a:t>Modulates </a:t>
            </a:r>
            <a:r>
              <a:rPr lang="en-US" sz="2200" dirty="0" err="1">
                <a:latin typeface="Arial" charset="0"/>
                <a:ea typeface="ＭＳ Ｐゴシック" charset="0"/>
              </a:rPr>
              <a:t>enterohepatic</a:t>
            </a:r>
            <a:r>
              <a:rPr lang="en-US" sz="2200" dirty="0">
                <a:latin typeface="Arial" charset="0"/>
                <a:ea typeface="ＭＳ Ｐゴシック" charset="0"/>
              </a:rPr>
              <a:t> </a:t>
            </a:r>
            <a:r>
              <a:rPr lang="en-US" sz="2200" dirty="0" err="1" smtClean="0">
                <a:latin typeface="Arial" charset="0"/>
                <a:ea typeface="ＭＳ Ｐゴシック" charset="0"/>
              </a:rPr>
              <a:t>circ</a:t>
            </a:r>
            <a:r>
              <a:rPr lang="en-US" sz="2200" dirty="0" smtClean="0">
                <a:latin typeface="Arial" charset="0"/>
                <a:ea typeface="ＭＳ Ｐゴシック" charset="0"/>
              </a:rPr>
              <a:t> </a:t>
            </a:r>
            <a:r>
              <a:rPr lang="en-US" sz="2200" dirty="0">
                <a:latin typeface="Arial" charset="0"/>
                <a:ea typeface="ＭＳ Ｐゴシック" charset="0"/>
              </a:rPr>
              <a:t>of compounds detoxified by the liver </a:t>
            </a:r>
          </a:p>
          <a:p>
            <a:pPr marL="0" lvl="1" indent="0" eaLnBrk="1" hangingPunct="1">
              <a:lnSpc>
                <a:spcPct val="90000"/>
              </a:lnSpc>
            </a:pPr>
            <a:r>
              <a:rPr lang="en-US" sz="2200" dirty="0" smtClean="0">
                <a:latin typeface="Arial" charset="0"/>
                <a:ea typeface="ＭＳ Ｐゴシック" charset="0"/>
              </a:rPr>
              <a:t> Epithelial </a:t>
            </a:r>
            <a:r>
              <a:rPr lang="en-US" sz="2200" dirty="0">
                <a:latin typeface="Arial" charset="0"/>
                <a:ea typeface="ＭＳ Ｐゴシック" charset="0"/>
              </a:rPr>
              <a:t>development  </a:t>
            </a:r>
          </a:p>
          <a:p>
            <a:pPr marL="0" lvl="1" indent="0" eaLnBrk="1" hangingPunct="1">
              <a:lnSpc>
                <a:spcPct val="90000"/>
              </a:lnSpc>
            </a:pPr>
            <a:r>
              <a:rPr lang="en-US" sz="2200" dirty="0" smtClean="0">
                <a:latin typeface="Arial" charset="0"/>
                <a:ea typeface="ＭＳ Ｐゴシック" charset="0"/>
              </a:rPr>
              <a:t> Immune </a:t>
            </a:r>
            <a:r>
              <a:rPr lang="en-US" sz="2200" dirty="0">
                <a:latin typeface="Arial" charset="0"/>
                <a:ea typeface="ＭＳ Ｐゴシック" charset="0"/>
              </a:rPr>
              <a:t>function</a:t>
            </a:r>
          </a:p>
          <a:p>
            <a:pPr marL="615950" lvl="2" indent="-342900" eaLnBrk="1" hangingPunct="1">
              <a:lnSpc>
                <a:spcPct val="90000"/>
              </a:lnSpc>
            </a:pPr>
            <a:r>
              <a:rPr lang="en-US" sz="2200" dirty="0" smtClean="0">
                <a:latin typeface="Arial" charset="0"/>
                <a:ea typeface="ＭＳ Ｐゴシック" charset="0"/>
              </a:rPr>
              <a:t>Stimulates the growth of enterocytes</a:t>
            </a:r>
          </a:p>
          <a:p>
            <a:pPr marL="615950" lvl="2" indent="-342900" eaLnBrk="1" hangingPunct="1">
              <a:lnSpc>
                <a:spcPct val="90000"/>
              </a:lnSpc>
            </a:pPr>
            <a:r>
              <a:rPr lang="en-US" sz="2200" dirty="0" smtClean="0">
                <a:latin typeface="Arial" charset="0"/>
                <a:ea typeface="ＭＳ Ｐゴシック" charset="0"/>
              </a:rPr>
              <a:t>Commensal </a:t>
            </a:r>
            <a:r>
              <a:rPr lang="en-US" sz="2200" dirty="0">
                <a:latin typeface="Arial" charset="0"/>
                <a:ea typeface="ＭＳ Ｐゴシック" charset="0"/>
              </a:rPr>
              <a:t>organisms protect from pathogens </a:t>
            </a:r>
          </a:p>
        </p:txBody>
      </p:sp>
    </p:spTree>
    <p:extLst>
      <p:ext uri="{BB962C8B-B14F-4D97-AF65-F5344CB8AC3E}">
        <p14:creationId xmlns:p14="http://schemas.microsoft.com/office/powerpoint/2010/main" val="299725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39171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altLang="en-US" dirty="0" smtClean="0">
                <a:cs typeface="+mj-cs"/>
              </a:rPr>
              <a:t>Core Microbiota </a:t>
            </a:r>
          </a:p>
        </p:txBody>
      </p:sp>
      <p:sp>
        <p:nvSpPr>
          <p:cNvPr id="18434" name="Content Placeholder 1"/>
          <p:cNvSpPr>
            <a:spLocks noGrp="1"/>
          </p:cNvSpPr>
          <p:nvPr>
            <p:ph idx="1"/>
          </p:nvPr>
        </p:nvSpPr>
        <p:spPr>
          <a:xfrm>
            <a:off x="381000" y="1291696"/>
            <a:ext cx="8458200" cy="4495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All healthy adults share most of the same gut bacterial species 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Vast microbial diversity that is highly variable over time and across populations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</a:rPr>
              <a:t>Over 7000 distinct </a:t>
            </a:r>
            <a:r>
              <a:rPr lang="en-US" dirty="0" err="1">
                <a:latin typeface="Arial" charset="0"/>
                <a:ea typeface="ＭＳ Ｐゴシック" charset="0"/>
              </a:rPr>
              <a:t>phylotypes</a:t>
            </a:r>
            <a:r>
              <a:rPr lang="en-US" dirty="0">
                <a:latin typeface="Arial" charset="0"/>
                <a:ea typeface="ＭＳ Ｐゴシック" charset="0"/>
              </a:rPr>
              <a:t> have been detected in the human distal gut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Adult Taxonomic Divisions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err="1">
                <a:latin typeface="Arial" charset="0"/>
                <a:ea typeface="ＭＳ Ｐゴシック" charset="0"/>
              </a:rPr>
              <a:t>Bacteroidetes</a:t>
            </a:r>
            <a:r>
              <a:rPr lang="en-US" sz="2400" dirty="0">
                <a:latin typeface="Arial" charset="0"/>
                <a:ea typeface="ＭＳ Ｐゴシック" charset="0"/>
              </a:rPr>
              <a:t> –fat and protein digestion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err="1">
                <a:latin typeface="Arial" charset="0"/>
                <a:ea typeface="ＭＳ Ｐゴシック" charset="0"/>
              </a:rPr>
              <a:t>Firmicutes</a:t>
            </a:r>
            <a:endParaRPr lang="en-US" sz="2400" dirty="0">
              <a:latin typeface="Arial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</a:rPr>
              <a:t>Minor: </a:t>
            </a:r>
            <a:r>
              <a:rPr lang="en-US" sz="2400" dirty="0" err="1">
                <a:latin typeface="Arial" charset="0"/>
                <a:ea typeface="ＭＳ Ｐゴシック" charset="0"/>
              </a:rPr>
              <a:t>Actinobacteria</a:t>
            </a:r>
            <a:r>
              <a:rPr lang="en-US" sz="2400" dirty="0">
                <a:latin typeface="Arial" charset="0"/>
                <a:ea typeface="ＭＳ Ｐゴシック" charset="0"/>
              </a:rPr>
              <a:t>, </a:t>
            </a:r>
            <a:r>
              <a:rPr lang="en-US" sz="2400" dirty="0" err="1">
                <a:latin typeface="Arial" charset="0"/>
                <a:ea typeface="ＭＳ Ｐゴシック" charset="0"/>
              </a:rPr>
              <a:t>Proteobacteroa</a:t>
            </a:r>
            <a:r>
              <a:rPr lang="en-US" sz="2400" dirty="0">
                <a:latin typeface="Arial" charset="0"/>
                <a:ea typeface="ＭＳ Ｐゴシック" charset="0"/>
              </a:rPr>
              <a:t> and </a:t>
            </a:r>
            <a:r>
              <a:rPr lang="en-US" sz="2400" dirty="0" err="1">
                <a:latin typeface="Arial" charset="0"/>
                <a:ea typeface="ＭＳ Ｐゴシック" charset="0"/>
              </a:rPr>
              <a:t>Verrucomicrobia</a:t>
            </a:r>
            <a:r>
              <a:rPr lang="en-US" sz="2400" dirty="0">
                <a:latin typeface="Arial" charset="0"/>
                <a:ea typeface="ＭＳ Ｐゴシック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" charset="0"/>
                <a:ea typeface="ＭＳ Ｐゴシック" charset="0"/>
              </a:rPr>
              <a:t>Methanogenic archaea, eukaryotes, viruses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Proportions of micro-organisms vary person-to-person </a:t>
            </a:r>
          </a:p>
        </p:txBody>
      </p:sp>
    </p:spTree>
    <p:extLst>
      <p:ext uri="{BB962C8B-B14F-4D97-AF65-F5344CB8AC3E}">
        <p14:creationId xmlns:p14="http://schemas.microsoft.com/office/powerpoint/2010/main" val="268056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47675"/>
            <a:ext cx="4419600" cy="12192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altLang="en-US" sz="3600" dirty="0" smtClean="0">
                <a:cs typeface="+mj-cs"/>
              </a:rPr>
              <a:t>Functionality of the Core Microbiome</a:t>
            </a:r>
          </a:p>
        </p:txBody>
      </p:sp>
      <p:sp>
        <p:nvSpPr>
          <p:cNvPr id="19458" name="Content Placeholder 1"/>
          <p:cNvSpPr>
            <a:spLocks noGrp="1"/>
          </p:cNvSpPr>
          <p:nvPr>
            <p:ph sz="half" idx="2"/>
          </p:nvPr>
        </p:nvSpPr>
        <p:spPr>
          <a:xfrm>
            <a:off x="180974" y="1752600"/>
            <a:ext cx="4848225" cy="3949700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The activity and composition of the microbiota is affected by genetic background, age, diet, and health status of the host </a:t>
            </a:r>
          </a:p>
          <a:p>
            <a:pPr eaLnBrk="1" hangingPunct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Understanding function</a:t>
            </a:r>
          </a:p>
          <a:p>
            <a:pPr lvl="1" eaLnBrk="1" hangingPunct="1"/>
            <a:r>
              <a:rPr lang="en-US" sz="1600" dirty="0">
                <a:latin typeface="Arial" charset="0"/>
                <a:ea typeface="ＭＳ Ｐゴシック" charset="0"/>
              </a:rPr>
              <a:t>Ex-vivo phenotype experimentation </a:t>
            </a:r>
          </a:p>
          <a:p>
            <a:pPr lvl="1" eaLnBrk="1" hangingPunct="1"/>
            <a:r>
              <a:rPr lang="en-US" sz="1600" dirty="0">
                <a:latin typeface="Arial" charset="0"/>
                <a:ea typeface="ＭＳ Ｐゴシック" charset="0"/>
              </a:rPr>
              <a:t>DNA </a:t>
            </a:r>
          </a:p>
          <a:p>
            <a:pPr lvl="1" eaLnBrk="1" hangingPunct="1"/>
            <a:r>
              <a:rPr lang="en-US" sz="1600" dirty="0">
                <a:latin typeface="Arial" charset="0"/>
                <a:ea typeface="ＭＳ Ｐゴシック" charset="0"/>
              </a:rPr>
              <a:t>Active mRNA, protein and metabolite profiles </a:t>
            </a:r>
          </a:p>
          <a:p>
            <a:pPr eaLnBrk="1" hangingPunct="1"/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Central, carbohydrate and amino-acid metabolism</a:t>
            </a:r>
          </a:p>
          <a:p>
            <a:pPr lvl="1" eaLnBrk="1" hangingPunct="1">
              <a:buFont typeface="Verdana" charset="0"/>
              <a:buNone/>
            </a:pPr>
            <a:endParaRPr lang="en-US" dirty="0">
              <a:latin typeface="Arial" charset="0"/>
              <a:ea typeface="ＭＳ Ｐゴシック" charset="0"/>
            </a:endParaRPr>
          </a:p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460" name="Picture 2" descr="Functional redundancy.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330436"/>
            <a:ext cx="3968750" cy="56766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065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333375"/>
            <a:ext cx="6637338" cy="4381500"/>
          </a:xfrm>
          <a:noFill/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28600" y="4714875"/>
            <a:ext cx="8686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1644650" indent="-136525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101850" indent="-136525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2559050" indent="-136525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016250" indent="-136525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chemeClr val="accent5"/>
                </a:solidFill>
                <a:cs typeface="Arial" charset="0"/>
              </a:rPr>
              <a:t>During life the microbial composition increases in both diversity and richness and reaches highest complexity in the human adult, with several hundred species-level </a:t>
            </a:r>
            <a:r>
              <a:rPr lang="en-US" sz="1800" dirty="0" err="1">
                <a:solidFill>
                  <a:schemeClr val="accent5"/>
                </a:solidFill>
                <a:cs typeface="Arial" charset="0"/>
              </a:rPr>
              <a:t>phylotypes</a:t>
            </a:r>
            <a:r>
              <a:rPr lang="en-US" sz="1800" dirty="0">
                <a:solidFill>
                  <a:schemeClr val="accent5"/>
                </a:solidFill>
                <a:cs typeface="Arial" charset="0"/>
              </a:rPr>
              <a:t> dominated by the phyla </a:t>
            </a:r>
            <a:r>
              <a:rPr lang="en-US" sz="1800" i="1" dirty="0" err="1">
                <a:solidFill>
                  <a:schemeClr val="accent5"/>
                </a:solidFill>
                <a:cs typeface="Arial" charset="0"/>
              </a:rPr>
              <a:t>Bacteroidetes</a:t>
            </a:r>
            <a:r>
              <a:rPr lang="en-US" sz="1800" dirty="0">
                <a:solidFill>
                  <a:schemeClr val="accent5"/>
                </a:solidFill>
                <a:cs typeface="Arial" charset="0"/>
              </a:rPr>
              <a:t> and </a:t>
            </a:r>
            <a:r>
              <a:rPr lang="en-US" sz="1800" i="1" dirty="0" err="1">
                <a:solidFill>
                  <a:schemeClr val="accent5"/>
                </a:solidFill>
                <a:cs typeface="Arial" charset="0"/>
              </a:rPr>
              <a:t>Firmicutes</a:t>
            </a:r>
            <a:endParaRPr lang="en-US" sz="1800" dirty="0">
              <a:solidFill>
                <a:schemeClr val="accent5"/>
              </a:solidFill>
              <a:cs typeface="Arial" charset="0"/>
            </a:endParaRP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5486400" y="5638800"/>
            <a:ext cx="3657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1644650" indent="-136525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101850" indent="-136525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2559050" indent="-136525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016250" indent="-136525" eaLnBrk="0" fontAlgn="base" hangingPunct="0">
              <a:spcAft>
                <a:spcPct val="0"/>
              </a:spcAft>
              <a:buSzPct val="100000"/>
              <a:buFont typeface="Arial" charset="0"/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900" dirty="0" err="1">
                <a:solidFill>
                  <a:schemeClr val="accent5"/>
                </a:solidFill>
                <a:cs typeface="Arial" charset="0"/>
              </a:rPr>
              <a:t>Ottman</a:t>
            </a:r>
            <a:r>
              <a:rPr lang="en-US" sz="900" dirty="0">
                <a:solidFill>
                  <a:schemeClr val="accent5"/>
                </a:solidFill>
                <a:cs typeface="Arial" charset="0"/>
              </a:rPr>
              <a:t> et al. Frontiers in Cellular and Infection Microbiology, 2012. </a:t>
            </a:r>
          </a:p>
        </p:txBody>
      </p:sp>
    </p:spTree>
    <p:extLst>
      <p:ext uri="{BB962C8B-B14F-4D97-AF65-F5344CB8AC3E}">
        <p14:creationId xmlns:p14="http://schemas.microsoft.com/office/powerpoint/2010/main" val="207894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 function of the gut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8067" y="1133475"/>
            <a:ext cx="5907865" cy="4525963"/>
          </a:xfrm>
        </p:spPr>
      </p:pic>
    </p:spTree>
    <p:extLst>
      <p:ext uri="{BB962C8B-B14F-4D97-AF65-F5344CB8AC3E}">
        <p14:creationId xmlns:p14="http://schemas.microsoft.com/office/powerpoint/2010/main" val="113521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ILTemplate1">
  <a:themeElements>
    <a:clrScheme name="Custom 4">
      <a:dk1>
        <a:srgbClr val="005245"/>
      </a:dk1>
      <a:lt1>
        <a:sysClr val="window" lastClr="FFFFFF"/>
      </a:lt1>
      <a:dk2>
        <a:srgbClr val="1F497D"/>
      </a:dk2>
      <a:lt2>
        <a:srgbClr val="EEECE1"/>
      </a:lt2>
      <a:accent1>
        <a:srgbClr val="AFCEE8"/>
      </a:accent1>
      <a:accent2>
        <a:srgbClr val="AB662D"/>
      </a:accent2>
      <a:accent3>
        <a:srgbClr val="B3C38C"/>
      </a:accent3>
      <a:accent4>
        <a:srgbClr val="670000"/>
      </a:accent4>
      <a:accent5>
        <a:srgbClr val="000000"/>
      </a:accent5>
      <a:accent6>
        <a:srgbClr val="F57E2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D4ACB5B8064148A33B5FD518979485" ma:contentTypeVersion="3" ma:contentTypeDescription="Create a new document." ma:contentTypeScope="" ma:versionID="d2e1de80da7769209a24f5b2447c19fa">
  <xsd:schema xmlns:xsd="http://www.w3.org/2001/XMLSchema" xmlns:xs="http://www.w3.org/2001/XMLSchema" xmlns:p="http://schemas.microsoft.com/office/2006/metadata/properties" xmlns:ns2="df37c0a6-91ef-4ca4-8c2e-27964dae2cbe" targetNamespace="http://schemas.microsoft.com/office/2006/metadata/properties" ma:root="true" ma:fieldsID="94c48e9ba4a9bf79764a755817553f96" ns2:_="">
    <xsd:import namespace="df37c0a6-91ef-4ca4-8c2e-27964dae2cb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37c0a6-91ef-4ca4-8c2e-27964dae2c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F9D6ED-B94C-4045-9BC3-55D8BAE20E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37c0a6-91ef-4ca4-8c2e-27964dae2c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7EB22BE-38D0-400A-9349-2238312124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290768-7C7A-4F28-A32C-572C1E6D111F}">
  <ds:schemaRefs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df37c0a6-91ef-4ca4-8c2e-27964dae2cbe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2573</TotalTime>
  <Words>1491</Words>
  <Application>Microsoft Office PowerPoint</Application>
  <PresentationFormat>On-screen Show (4:3)</PresentationFormat>
  <Paragraphs>161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ＭＳ Ｐゴシック</vt:lpstr>
      <vt:lpstr>Arial</vt:lpstr>
      <vt:lpstr>Calibri</vt:lpstr>
      <vt:lpstr>Century Gothic</vt:lpstr>
      <vt:lpstr>Courier New</vt:lpstr>
      <vt:lpstr>Palatino Linotype</vt:lpstr>
      <vt:lpstr>Verdana</vt:lpstr>
      <vt:lpstr>Executive</vt:lpstr>
      <vt:lpstr>LILTemplate1</vt:lpstr>
      <vt:lpstr>Common beans and cowpeas for gut health in sub-Saharan Africa</vt:lpstr>
      <vt:lpstr>Gut Health</vt:lpstr>
      <vt:lpstr>The gut is the interactive  external body surface </vt:lpstr>
      <vt:lpstr>The Microbiota</vt:lpstr>
      <vt:lpstr>Role of the Microbiome</vt:lpstr>
      <vt:lpstr>Core Microbiota </vt:lpstr>
      <vt:lpstr>Functionality of the Core Microbiome</vt:lpstr>
      <vt:lpstr>PowerPoint Presentation</vt:lpstr>
      <vt:lpstr>Barrier function of the gut</vt:lpstr>
      <vt:lpstr>Poor gut health and nutrient absorption</vt:lpstr>
      <vt:lpstr>Poor gut health is caused by a poor diet and a contaminated environment</vt:lpstr>
      <vt:lpstr>Consequences of poor gut health</vt:lpstr>
      <vt:lpstr>Nutrient content of common  beans and cowpeas</vt:lpstr>
      <vt:lpstr>Legume food matrix highly  digestible</vt:lpstr>
      <vt:lpstr>Prebiotics in bean and cowpea</vt:lpstr>
      <vt:lpstr>Anti-Inflammatory Effects of Beans</vt:lpstr>
      <vt:lpstr>Why feed Legumes? </vt:lpstr>
      <vt:lpstr>The Potential of Cowpeas</vt:lpstr>
      <vt:lpstr>Legumes and Growth Study design</vt:lpstr>
      <vt:lpstr>Methods</vt:lpstr>
      <vt:lpstr>Methods</vt:lpstr>
      <vt:lpstr>Methods</vt:lpstr>
      <vt:lpstr>Food Intervention</vt:lpstr>
      <vt:lpstr>Outcomes</vt:lpstr>
      <vt:lpstr>Expected Findings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beans and cowpeas for gut health</dc:title>
  <dc:creator>St. Louis Nutrition Project</dc:creator>
  <cp:lastModifiedBy>Stefanie Hyde</cp:lastModifiedBy>
  <cp:revision>36</cp:revision>
  <dcterms:created xsi:type="dcterms:W3CDTF">2015-11-11T15:40:12Z</dcterms:created>
  <dcterms:modified xsi:type="dcterms:W3CDTF">2015-12-02T22:59:56Z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0x0101002CD4ACB5B8064148A33B5FD518979485</vt:lpwstr>
  </property>
</Properties>
</file>