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7" r:id="rId5"/>
    <p:sldId id="258" r:id="rId6"/>
    <p:sldId id="270" r:id="rId7"/>
    <p:sldId id="266" r:id="rId8"/>
    <p:sldId id="274" r:id="rId9"/>
    <p:sldId id="282" r:id="rId10"/>
    <p:sldId id="260" r:id="rId11"/>
    <p:sldId id="271" r:id="rId12"/>
    <p:sldId id="278" r:id="rId13"/>
    <p:sldId id="28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81" d="100"/>
          <a:sy n="81" d="100"/>
        </p:scale>
        <p:origin x="53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79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OVALE\Desktop\Pulses\food%20supply%20al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World</c:v>
          </c:tx>
          <c:cat>
            <c:numRef>
              <c:f>'bc89f3cb-7efa-4a38-85bd-fe7f235'!$A$3:$A$53</c:f>
              <c:numCache>
                <c:formatCode>General</c:formatCode>
                <c:ptCount val="51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</c:numCache>
            </c:numRef>
          </c:cat>
          <c:val>
            <c:numRef>
              <c:f>'bc89f3cb-7efa-4a38-85bd-fe7f235'!$C$3:$C$53</c:f>
              <c:numCache>
                <c:formatCode>General</c:formatCode>
                <c:ptCount val="51"/>
                <c:pt idx="0">
                  <c:v>9.44</c:v>
                </c:pt>
                <c:pt idx="1">
                  <c:v>9.58</c:v>
                </c:pt>
                <c:pt idx="2">
                  <c:v>9.24</c:v>
                </c:pt>
                <c:pt idx="3">
                  <c:v>8.92</c:v>
                </c:pt>
                <c:pt idx="4">
                  <c:v>9.1</c:v>
                </c:pt>
                <c:pt idx="5">
                  <c:v>7.9</c:v>
                </c:pt>
                <c:pt idx="6">
                  <c:v>7.5</c:v>
                </c:pt>
                <c:pt idx="7">
                  <c:v>7.81</c:v>
                </c:pt>
                <c:pt idx="8">
                  <c:v>7.38</c:v>
                </c:pt>
                <c:pt idx="9">
                  <c:v>7.61</c:v>
                </c:pt>
                <c:pt idx="10">
                  <c:v>7.59</c:v>
                </c:pt>
                <c:pt idx="11">
                  <c:v>7.27</c:v>
                </c:pt>
                <c:pt idx="12">
                  <c:v>6.92</c:v>
                </c:pt>
                <c:pt idx="13">
                  <c:v>6.68</c:v>
                </c:pt>
                <c:pt idx="14">
                  <c:v>6.76</c:v>
                </c:pt>
                <c:pt idx="15">
                  <c:v>6.99</c:v>
                </c:pt>
                <c:pt idx="16">
                  <c:v>6.8</c:v>
                </c:pt>
                <c:pt idx="17">
                  <c:v>6.72</c:v>
                </c:pt>
                <c:pt idx="18">
                  <c:v>6.67</c:v>
                </c:pt>
                <c:pt idx="19">
                  <c:v>6.23</c:v>
                </c:pt>
                <c:pt idx="20">
                  <c:v>6.46</c:v>
                </c:pt>
                <c:pt idx="21">
                  <c:v>6.39</c:v>
                </c:pt>
                <c:pt idx="22">
                  <c:v>6.6</c:v>
                </c:pt>
                <c:pt idx="23">
                  <c:v>6.44</c:v>
                </c:pt>
                <c:pt idx="24">
                  <c:v>6.26</c:v>
                </c:pt>
                <c:pt idx="25">
                  <c:v>6.37</c:v>
                </c:pt>
                <c:pt idx="26">
                  <c:v>6.04</c:v>
                </c:pt>
                <c:pt idx="27">
                  <c:v>6.04</c:v>
                </c:pt>
                <c:pt idx="28">
                  <c:v>6.24</c:v>
                </c:pt>
                <c:pt idx="29">
                  <c:v>6.08</c:v>
                </c:pt>
                <c:pt idx="30">
                  <c:v>6.22</c:v>
                </c:pt>
                <c:pt idx="31">
                  <c:v>5.69</c:v>
                </c:pt>
                <c:pt idx="32">
                  <c:v>5.81</c:v>
                </c:pt>
                <c:pt idx="33">
                  <c:v>5.99</c:v>
                </c:pt>
                <c:pt idx="34">
                  <c:v>6.08</c:v>
                </c:pt>
                <c:pt idx="35">
                  <c:v>5.94</c:v>
                </c:pt>
                <c:pt idx="36">
                  <c:v>5.95</c:v>
                </c:pt>
                <c:pt idx="37">
                  <c:v>5.78</c:v>
                </c:pt>
                <c:pt idx="38">
                  <c:v>5.99</c:v>
                </c:pt>
                <c:pt idx="39">
                  <c:v>5.85</c:v>
                </c:pt>
                <c:pt idx="40">
                  <c:v>5.93</c:v>
                </c:pt>
                <c:pt idx="41">
                  <c:v>6.05</c:v>
                </c:pt>
                <c:pt idx="42">
                  <c:v>5.98</c:v>
                </c:pt>
                <c:pt idx="43">
                  <c:v>5.89</c:v>
                </c:pt>
                <c:pt idx="44">
                  <c:v>5.92</c:v>
                </c:pt>
                <c:pt idx="45">
                  <c:v>6.18</c:v>
                </c:pt>
                <c:pt idx="46">
                  <c:v>6.59</c:v>
                </c:pt>
                <c:pt idx="47">
                  <c:v>6.14</c:v>
                </c:pt>
                <c:pt idx="48">
                  <c:v>6.49</c:v>
                </c:pt>
                <c:pt idx="49">
                  <c:v>6.78</c:v>
                </c:pt>
                <c:pt idx="50">
                  <c:v>6.89</c:v>
                </c:pt>
              </c:numCache>
            </c:numRef>
          </c:val>
          <c:smooth val="0"/>
        </c:ser>
        <c:ser>
          <c:idx val="1"/>
          <c:order val="1"/>
          <c:tx>
            <c:v>Africa</c:v>
          </c:tx>
          <c:val>
            <c:numRef>
              <c:f>'bc89f3cb-7efa-4a38-85bd-fe7f235'!$C$56:$C$106</c:f>
              <c:numCache>
                <c:formatCode>General</c:formatCode>
                <c:ptCount val="51"/>
                <c:pt idx="0">
                  <c:v>8.16</c:v>
                </c:pt>
                <c:pt idx="1">
                  <c:v>8.58</c:v>
                </c:pt>
                <c:pt idx="2">
                  <c:v>8.61</c:v>
                </c:pt>
                <c:pt idx="3">
                  <c:v>8.73</c:v>
                </c:pt>
                <c:pt idx="4">
                  <c:v>8.68</c:v>
                </c:pt>
                <c:pt idx="5">
                  <c:v>8.74</c:v>
                </c:pt>
                <c:pt idx="6">
                  <c:v>8.5299999999999994</c:v>
                </c:pt>
                <c:pt idx="7">
                  <c:v>8.7100000000000009</c:v>
                </c:pt>
                <c:pt idx="8">
                  <c:v>9.0500000000000007</c:v>
                </c:pt>
                <c:pt idx="9">
                  <c:v>8.92</c:v>
                </c:pt>
                <c:pt idx="10">
                  <c:v>9.09</c:v>
                </c:pt>
                <c:pt idx="11">
                  <c:v>8.58</c:v>
                </c:pt>
                <c:pt idx="12">
                  <c:v>7.91</c:v>
                </c:pt>
                <c:pt idx="13">
                  <c:v>9.0500000000000007</c:v>
                </c:pt>
                <c:pt idx="14">
                  <c:v>8.6300000000000008</c:v>
                </c:pt>
                <c:pt idx="15">
                  <c:v>8.48</c:v>
                </c:pt>
                <c:pt idx="16">
                  <c:v>8.2200000000000006</c:v>
                </c:pt>
                <c:pt idx="17">
                  <c:v>8.36</c:v>
                </c:pt>
                <c:pt idx="18">
                  <c:v>8.76</c:v>
                </c:pt>
                <c:pt idx="19">
                  <c:v>8.7100000000000009</c:v>
                </c:pt>
                <c:pt idx="20">
                  <c:v>8.1199999999999992</c:v>
                </c:pt>
                <c:pt idx="21">
                  <c:v>8.0399999999999991</c:v>
                </c:pt>
                <c:pt idx="22">
                  <c:v>8.64</c:v>
                </c:pt>
                <c:pt idx="23">
                  <c:v>7.99</c:v>
                </c:pt>
                <c:pt idx="24">
                  <c:v>7.69</c:v>
                </c:pt>
                <c:pt idx="25">
                  <c:v>7.69</c:v>
                </c:pt>
                <c:pt idx="26">
                  <c:v>7.77</c:v>
                </c:pt>
                <c:pt idx="27">
                  <c:v>8.14</c:v>
                </c:pt>
                <c:pt idx="28">
                  <c:v>8.57</c:v>
                </c:pt>
                <c:pt idx="29">
                  <c:v>8.35</c:v>
                </c:pt>
                <c:pt idx="30">
                  <c:v>8.7200000000000006</c:v>
                </c:pt>
                <c:pt idx="31">
                  <c:v>8.4600000000000009</c:v>
                </c:pt>
                <c:pt idx="32">
                  <c:v>8.2100000000000009</c:v>
                </c:pt>
                <c:pt idx="33">
                  <c:v>8.4600000000000009</c:v>
                </c:pt>
                <c:pt idx="34">
                  <c:v>8.69</c:v>
                </c:pt>
                <c:pt idx="35">
                  <c:v>8.8800000000000008</c:v>
                </c:pt>
                <c:pt idx="36">
                  <c:v>8.7100000000000009</c:v>
                </c:pt>
                <c:pt idx="37">
                  <c:v>9.2899999999999991</c:v>
                </c:pt>
                <c:pt idx="38">
                  <c:v>9.27</c:v>
                </c:pt>
                <c:pt idx="39">
                  <c:v>9.5</c:v>
                </c:pt>
                <c:pt idx="40">
                  <c:v>9.7100000000000009</c:v>
                </c:pt>
                <c:pt idx="41">
                  <c:v>10.09</c:v>
                </c:pt>
                <c:pt idx="42">
                  <c:v>10.029999999999999</c:v>
                </c:pt>
                <c:pt idx="43">
                  <c:v>9.91</c:v>
                </c:pt>
                <c:pt idx="44">
                  <c:v>10.24</c:v>
                </c:pt>
                <c:pt idx="45">
                  <c:v>10.5</c:v>
                </c:pt>
                <c:pt idx="46">
                  <c:v>10.68</c:v>
                </c:pt>
                <c:pt idx="47">
                  <c:v>10.35</c:v>
                </c:pt>
                <c:pt idx="48">
                  <c:v>10.73</c:v>
                </c:pt>
                <c:pt idx="49">
                  <c:v>10.94</c:v>
                </c:pt>
                <c:pt idx="50">
                  <c:v>10.95</c:v>
                </c:pt>
              </c:numCache>
            </c:numRef>
          </c:val>
          <c:smooth val="0"/>
        </c:ser>
        <c:ser>
          <c:idx val="2"/>
          <c:order val="2"/>
          <c:tx>
            <c:v>Americas</c:v>
          </c:tx>
          <c:val>
            <c:numRef>
              <c:f>'bc89f3cb-7efa-4a38-85bd-fe7f235'!$C$109:$C$159</c:f>
              <c:numCache>
                <c:formatCode>General</c:formatCode>
                <c:ptCount val="51"/>
                <c:pt idx="0">
                  <c:v>9.0399999999999991</c:v>
                </c:pt>
                <c:pt idx="1">
                  <c:v>8.6199999999999992</c:v>
                </c:pt>
                <c:pt idx="2">
                  <c:v>9.0399999999999991</c:v>
                </c:pt>
                <c:pt idx="3">
                  <c:v>9.42</c:v>
                </c:pt>
                <c:pt idx="4">
                  <c:v>9.57</c:v>
                </c:pt>
                <c:pt idx="5">
                  <c:v>9.19</c:v>
                </c:pt>
                <c:pt idx="6">
                  <c:v>9.99</c:v>
                </c:pt>
                <c:pt idx="7">
                  <c:v>9.39</c:v>
                </c:pt>
                <c:pt idx="8">
                  <c:v>9.19</c:v>
                </c:pt>
                <c:pt idx="9">
                  <c:v>8.8000000000000007</c:v>
                </c:pt>
                <c:pt idx="10">
                  <c:v>9.93</c:v>
                </c:pt>
                <c:pt idx="11">
                  <c:v>9.33</c:v>
                </c:pt>
                <c:pt idx="12">
                  <c:v>8.59</c:v>
                </c:pt>
                <c:pt idx="13">
                  <c:v>8.36</c:v>
                </c:pt>
                <c:pt idx="14">
                  <c:v>8.4</c:v>
                </c:pt>
                <c:pt idx="15">
                  <c:v>7.3</c:v>
                </c:pt>
                <c:pt idx="16">
                  <c:v>7.58</c:v>
                </c:pt>
                <c:pt idx="17">
                  <c:v>7.66</c:v>
                </c:pt>
                <c:pt idx="18">
                  <c:v>7.64</c:v>
                </c:pt>
                <c:pt idx="19">
                  <c:v>8.68</c:v>
                </c:pt>
                <c:pt idx="20">
                  <c:v>9.24</c:v>
                </c:pt>
                <c:pt idx="21">
                  <c:v>8.86</c:v>
                </c:pt>
                <c:pt idx="22">
                  <c:v>8.5500000000000007</c:v>
                </c:pt>
                <c:pt idx="23">
                  <c:v>7.56</c:v>
                </c:pt>
                <c:pt idx="24">
                  <c:v>8.25</c:v>
                </c:pt>
                <c:pt idx="25">
                  <c:v>8.0399999999999991</c:v>
                </c:pt>
                <c:pt idx="26">
                  <c:v>7.72</c:v>
                </c:pt>
                <c:pt idx="27">
                  <c:v>7.68</c:v>
                </c:pt>
                <c:pt idx="28">
                  <c:v>6.98</c:v>
                </c:pt>
                <c:pt idx="29">
                  <c:v>7.54</c:v>
                </c:pt>
                <c:pt idx="30">
                  <c:v>8.5500000000000007</c:v>
                </c:pt>
                <c:pt idx="31">
                  <c:v>8.44</c:v>
                </c:pt>
                <c:pt idx="32">
                  <c:v>8.35</c:v>
                </c:pt>
                <c:pt idx="33">
                  <c:v>8.6199999999999992</c:v>
                </c:pt>
                <c:pt idx="34">
                  <c:v>8.06</c:v>
                </c:pt>
                <c:pt idx="35">
                  <c:v>9.18</c:v>
                </c:pt>
                <c:pt idx="36">
                  <c:v>8.6300000000000008</c:v>
                </c:pt>
                <c:pt idx="37">
                  <c:v>8.43</c:v>
                </c:pt>
                <c:pt idx="38">
                  <c:v>8.49</c:v>
                </c:pt>
                <c:pt idx="39">
                  <c:v>8.59</c:v>
                </c:pt>
                <c:pt idx="40">
                  <c:v>8.4700000000000006</c:v>
                </c:pt>
                <c:pt idx="41">
                  <c:v>8.41</c:v>
                </c:pt>
                <c:pt idx="42">
                  <c:v>8.7799999999999994</c:v>
                </c:pt>
                <c:pt idx="43">
                  <c:v>8.3800000000000008</c:v>
                </c:pt>
                <c:pt idx="44">
                  <c:v>8.43</c:v>
                </c:pt>
                <c:pt idx="45">
                  <c:v>8.59</c:v>
                </c:pt>
                <c:pt idx="46">
                  <c:v>8.7899999999999991</c:v>
                </c:pt>
                <c:pt idx="47">
                  <c:v>8.6300000000000008</c:v>
                </c:pt>
                <c:pt idx="48">
                  <c:v>8.84</c:v>
                </c:pt>
                <c:pt idx="49">
                  <c:v>8.9</c:v>
                </c:pt>
                <c:pt idx="50">
                  <c:v>8.39</c:v>
                </c:pt>
              </c:numCache>
            </c:numRef>
          </c:val>
          <c:smooth val="0"/>
        </c:ser>
        <c:ser>
          <c:idx val="3"/>
          <c:order val="3"/>
          <c:tx>
            <c:v>Asia</c:v>
          </c:tx>
          <c:val>
            <c:numRef>
              <c:f>'bc89f3cb-7efa-4a38-85bd-fe7f235'!$C$162:$C$212</c:f>
              <c:numCache>
                <c:formatCode>General</c:formatCode>
                <c:ptCount val="51"/>
                <c:pt idx="0">
                  <c:v>12.07</c:v>
                </c:pt>
                <c:pt idx="1">
                  <c:v>12.25</c:v>
                </c:pt>
                <c:pt idx="2">
                  <c:v>11.41</c:v>
                </c:pt>
                <c:pt idx="3">
                  <c:v>10.69</c:v>
                </c:pt>
                <c:pt idx="4">
                  <c:v>10.99</c:v>
                </c:pt>
                <c:pt idx="5">
                  <c:v>8.9</c:v>
                </c:pt>
                <c:pt idx="6">
                  <c:v>8.02</c:v>
                </c:pt>
                <c:pt idx="7">
                  <c:v>8.76</c:v>
                </c:pt>
                <c:pt idx="8">
                  <c:v>7.93</c:v>
                </c:pt>
                <c:pt idx="9">
                  <c:v>8.4499999999999993</c:v>
                </c:pt>
                <c:pt idx="10">
                  <c:v>8.1300000000000008</c:v>
                </c:pt>
                <c:pt idx="11">
                  <c:v>7.8</c:v>
                </c:pt>
                <c:pt idx="12">
                  <c:v>7.49</c:v>
                </c:pt>
                <c:pt idx="13">
                  <c:v>6.95</c:v>
                </c:pt>
                <c:pt idx="14">
                  <c:v>7.16</c:v>
                </c:pt>
                <c:pt idx="15">
                  <c:v>7.86</c:v>
                </c:pt>
                <c:pt idx="16">
                  <c:v>7.48</c:v>
                </c:pt>
                <c:pt idx="17">
                  <c:v>7.33</c:v>
                </c:pt>
                <c:pt idx="18">
                  <c:v>7.17</c:v>
                </c:pt>
                <c:pt idx="19">
                  <c:v>6.2</c:v>
                </c:pt>
                <c:pt idx="20">
                  <c:v>6.6</c:v>
                </c:pt>
                <c:pt idx="21">
                  <c:v>6.54</c:v>
                </c:pt>
                <c:pt idx="22">
                  <c:v>6.86</c:v>
                </c:pt>
                <c:pt idx="23">
                  <c:v>6.91</c:v>
                </c:pt>
                <c:pt idx="24">
                  <c:v>6.46</c:v>
                </c:pt>
                <c:pt idx="25">
                  <c:v>6.72</c:v>
                </c:pt>
                <c:pt idx="26">
                  <c:v>6.22</c:v>
                </c:pt>
                <c:pt idx="27">
                  <c:v>6.13</c:v>
                </c:pt>
                <c:pt idx="28">
                  <c:v>6.57</c:v>
                </c:pt>
                <c:pt idx="29">
                  <c:v>6.16</c:v>
                </c:pt>
                <c:pt idx="30">
                  <c:v>6.13</c:v>
                </c:pt>
                <c:pt idx="31">
                  <c:v>5.16</c:v>
                </c:pt>
                <c:pt idx="32">
                  <c:v>5.4</c:v>
                </c:pt>
                <c:pt idx="33">
                  <c:v>5.57</c:v>
                </c:pt>
                <c:pt idx="34">
                  <c:v>5.87</c:v>
                </c:pt>
                <c:pt idx="35">
                  <c:v>5.33</c:v>
                </c:pt>
                <c:pt idx="36">
                  <c:v>5.48</c:v>
                </c:pt>
                <c:pt idx="37">
                  <c:v>5.14</c:v>
                </c:pt>
                <c:pt idx="38">
                  <c:v>5.44</c:v>
                </c:pt>
                <c:pt idx="39">
                  <c:v>5.16</c:v>
                </c:pt>
                <c:pt idx="40">
                  <c:v>5.24</c:v>
                </c:pt>
                <c:pt idx="41">
                  <c:v>5.38</c:v>
                </c:pt>
                <c:pt idx="42">
                  <c:v>5.18</c:v>
                </c:pt>
                <c:pt idx="43">
                  <c:v>5.1100000000000003</c:v>
                </c:pt>
                <c:pt idx="44">
                  <c:v>5.05</c:v>
                </c:pt>
                <c:pt idx="45">
                  <c:v>5.34</c:v>
                </c:pt>
                <c:pt idx="46">
                  <c:v>5.94</c:v>
                </c:pt>
                <c:pt idx="47">
                  <c:v>5.29</c:v>
                </c:pt>
                <c:pt idx="48">
                  <c:v>5.72</c:v>
                </c:pt>
                <c:pt idx="49">
                  <c:v>6.09</c:v>
                </c:pt>
                <c:pt idx="50">
                  <c:v>6.38</c:v>
                </c:pt>
              </c:numCache>
            </c:numRef>
          </c:val>
          <c:smooth val="0"/>
        </c:ser>
        <c:ser>
          <c:idx val="4"/>
          <c:order val="4"/>
          <c:tx>
            <c:v>Europe</c:v>
          </c:tx>
          <c:val>
            <c:numRef>
              <c:f>'bc89f3cb-7efa-4a38-85bd-fe7f235'!$C$215:$C$265</c:f>
              <c:numCache>
                <c:formatCode>General</c:formatCode>
                <c:ptCount val="51"/>
                <c:pt idx="0">
                  <c:v>3.53</c:v>
                </c:pt>
                <c:pt idx="1">
                  <c:v>3.8</c:v>
                </c:pt>
                <c:pt idx="2">
                  <c:v>4.05</c:v>
                </c:pt>
                <c:pt idx="3">
                  <c:v>4.08</c:v>
                </c:pt>
                <c:pt idx="4">
                  <c:v>4.01</c:v>
                </c:pt>
                <c:pt idx="5">
                  <c:v>4</c:v>
                </c:pt>
                <c:pt idx="6">
                  <c:v>3.97</c:v>
                </c:pt>
                <c:pt idx="7">
                  <c:v>3.71</c:v>
                </c:pt>
                <c:pt idx="8">
                  <c:v>3.8</c:v>
                </c:pt>
                <c:pt idx="9">
                  <c:v>3.76</c:v>
                </c:pt>
                <c:pt idx="10">
                  <c:v>3.61</c:v>
                </c:pt>
                <c:pt idx="11">
                  <c:v>3.59</c:v>
                </c:pt>
                <c:pt idx="12">
                  <c:v>3.53</c:v>
                </c:pt>
                <c:pt idx="13">
                  <c:v>3.39</c:v>
                </c:pt>
                <c:pt idx="14">
                  <c:v>3.32</c:v>
                </c:pt>
                <c:pt idx="15">
                  <c:v>3.27</c:v>
                </c:pt>
                <c:pt idx="16">
                  <c:v>3.29</c:v>
                </c:pt>
                <c:pt idx="17">
                  <c:v>3.1</c:v>
                </c:pt>
                <c:pt idx="18">
                  <c:v>3.1</c:v>
                </c:pt>
                <c:pt idx="19">
                  <c:v>2.99</c:v>
                </c:pt>
                <c:pt idx="20">
                  <c:v>2.8</c:v>
                </c:pt>
                <c:pt idx="21">
                  <c:v>2.86</c:v>
                </c:pt>
                <c:pt idx="22">
                  <c:v>2.82</c:v>
                </c:pt>
                <c:pt idx="23">
                  <c:v>2.83</c:v>
                </c:pt>
                <c:pt idx="24">
                  <c:v>2.89</c:v>
                </c:pt>
                <c:pt idx="25">
                  <c:v>2.71</c:v>
                </c:pt>
                <c:pt idx="26">
                  <c:v>2.66</c:v>
                </c:pt>
                <c:pt idx="27">
                  <c:v>2.78</c:v>
                </c:pt>
                <c:pt idx="28">
                  <c:v>2.65</c:v>
                </c:pt>
                <c:pt idx="29">
                  <c:v>2.78</c:v>
                </c:pt>
                <c:pt idx="30">
                  <c:v>2.64</c:v>
                </c:pt>
                <c:pt idx="31">
                  <c:v>3.03</c:v>
                </c:pt>
                <c:pt idx="32">
                  <c:v>3.12</c:v>
                </c:pt>
                <c:pt idx="33">
                  <c:v>3.18</c:v>
                </c:pt>
                <c:pt idx="34">
                  <c:v>2.73</c:v>
                </c:pt>
                <c:pt idx="35">
                  <c:v>2.73</c:v>
                </c:pt>
                <c:pt idx="36">
                  <c:v>2.86</c:v>
                </c:pt>
                <c:pt idx="37">
                  <c:v>2.77</c:v>
                </c:pt>
                <c:pt idx="38">
                  <c:v>2.83</c:v>
                </c:pt>
                <c:pt idx="39">
                  <c:v>2.65</c:v>
                </c:pt>
                <c:pt idx="40">
                  <c:v>2.78</c:v>
                </c:pt>
                <c:pt idx="41">
                  <c:v>2.65</c:v>
                </c:pt>
                <c:pt idx="42">
                  <c:v>2.61</c:v>
                </c:pt>
                <c:pt idx="43">
                  <c:v>2.75</c:v>
                </c:pt>
                <c:pt idx="44">
                  <c:v>2.74</c:v>
                </c:pt>
                <c:pt idx="45">
                  <c:v>2.9</c:v>
                </c:pt>
                <c:pt idx="46">
                  <c:v>2.8</c:v>
                </c:pt>
                <c:pt idx="47">
                  <c:v>2.75</c:v>
                </c:pt>
                <c:pt idx="48">
                  <c:v>2.69</c:v>
                </c:pt>
                <c:pt idx="49">
                  <c:v>2.85</c:v>
                </c:pt>
                <c:pt idx="50">
                  <c:v>2.71</c:v>
                </c:pt>
              </c:numCache>
            </c:numRef>
          </c:val>
          <c:smooth val="0"/>
        </c:ser>
        <c:ser>
          <c:idx val="5"/>
          <c:order val="5"/>
          <c:tx>
            <c:v>Oceania</c:v>
          </c:tx>
          <c:val>
            <c:numRef>
              <c:f>'bc89f3cb-7efa-4a38-85bd-fe7f235'!$C$268:$C$318</c:f>
              <c:numCache>
                <c:formatCode>General</c:formatCode>
                <c:ptCount val="51"/>
                <c:pt idx="0">
                  <c:v>1.74</c:v>
                </c:pt>
                <c:pt idx="1">
                  <c:v>1.7</c:v>
                </c:pt>
                <c:pt idx="2">
                  <c:v>1.74</c:v>
                </c:pt>
                <c:pt idx="3">
                  <c:v>1.84</c:v>
                </c:pt>
                <c:pt idx="4">
                  <c:v>1.6</c:v>
                </c:pt>
                <c:pt idx="5">
                  <c:v>1.82</c:v>
                </c:pt>
                <c:pt idx="6">
                  <c:v>1.4</c:v>
                </c:pt>
                <c:pt idx="7">
                  <c:v>1.67</c:v>
                </c:pt>
                <c:pt idx="8">
                  <c:v>2.12</c:v>
                </c:pt>
                <c:pt idx="9">
                  <c:v>1.95</c:v>
                </c:pt>
                <c:pt idx="10">
                  <c:v>2.73</c:v>
                </c:pt>
                <c:pt idx="11">
                  <c:v>2.17</c:v>
                </c:pt>
                <c:pt idx="12">
                  <c:v>1.97</c:v>
                </c:pt>
                <c:pt idx="13">
                  <c:v>2.1</c:v>
                </c:pt>
                <c:pt idx="14">
                  <c:v>2.46</c:v>
                </c:pt>
                <c:pt idx="15">
                  <c:v>1.67</c:v>
                </c:pt>
                <c:pt idx="16">
                  <c:v>1.87</c:v>
                </c:pt>
                <c:pt idx="17">
                  <c:v>2.0099999999999998</c:v>
                </c:pt>
                <c:pt idx="18">
                  <c:v>2.2000000000000002</c:v>
                </c:pt>
                <c:pt idx="19">
                  <c:v>2.38</c:v>
                </c:pt>
                <c:pt idx="20">
                  <c:v>2.6</c:v>
                </c:pt>
                <c:pt idx="21">
                  <c:v>2.67</c:v>
                </c:pt>
                <c:pt idx="22">
                  <c:v>3.83</c:v>
                </c:pt>
                <c:pt idx="23">
                  <c:v>4.46</c:v>
                </c:pt>
                <c:pt idx="24">
                  <c:v>4.87</c:v>
                </c:pt>
                <c:pt idx="25">
                  <c:v>6.66</c:v>
                </c:pt>
                <c:pt idx="26">
                  <c:v>6.47</c:v>
                </c:pt>
                <c:pt idx="27">
                  <c:v>6.09</c:v>
                </c:pt>
                <c:pt idx="28">
                  <c:v>4.92</c:v>
                </c:pt>
                <c:pt idx="29">
                  <c:v>5.79</c:v>
                </c:pt>
                <c:pt idx="30">
                  <c:v>3.76</c:v>
                </c:pt>
                <c:pt idx="31">
                  <c:v>2.62</c:v>
                </c:pt>
                <c:pt idx="32">
                  <c:v>2.11</c:v>
                </c:pt>
                <c:pt idx="33">
                  <c:v>1.79</c:v>
                </c:pt>
                <c:pt idx="34">
                  <c:v>2.36</c:v>
                </c:pt>
                <c:pt idx="35">
                  <c:v>3.12</c:v>
                </c:pt>
                <c:pt idx="36">
                  <c:v>2.2999999999999998</c:v>
                </c:pt>
                <c:pt idx="37">
                  <c:v>2.56</c:v>
                </c:pt>
                <c:pt idx="38">
                  <c:v>2.0499999999999998</c:v>
                </c:pt>
                <c:pt idx="39">
                  <c:v>2.06</c:v>
                </c:pt>
                <c:pt idx="40">
                  <c:v>2.08</c:v>
                </c:pt>
                <c:pt idx="41">
                  <c:v>2.13</c:v>
                </c:pt>
                <c:pt idx="42">
                  <c:v>2.14</c:v>
                </c:pt>
                <c:pt idx="43">
                  <c:v>1.66</c:v>
                </c:pt>
                <c:pt idx="44">
                  <c:v>2.08</c:v>
                </c:pt>
                <c:pt idx="45">
                  <c:v>2.23</c:v>
                </c:pt>
                <c:pt idx="46">
                  <c:v>1.8</c:v>
                </c:pt>
                <c:pt idx="47">
                  <c:v>2.09</c:v>
                </c:pt>
                <c:pt idx="48">
                  <c:v>2.4700000000000002</c:v>
                </c:pt>
                <c:pt idx="49">
                  <c:v>3.19</c:v>
                </c:pt>
                <c:pt idx="50">
                  <c:v>4.22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5514864"/>
        <c:axId val="383389840"/>
      </c:lineChart>
      <c:catAx>
        <c:axId val="475514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Year</a:t>
                </a:r>
              </a:p>
            </c:rich>
          </c:tx>
          <c:layout>
            <c:manualLayout>
              <c:xMode val="edge"/>
              <c:yMode val="edge"/>
              <c:x val="0.44134534940944881"/>
              <c:y val="0.9362883261751372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383389840"/>
        <c:crosses val="autoZero"/>
        <c:auto val="1"/>
        <c:lblAlgn val="ctr"/>
        <c:lblOffset val="100"/>
        <c:noMultiLvlLbl val="0"/>
      </c:catAx>
      <c:valAx>
        <c:axId val="3833898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kg</a:t>
                </a:r>
              </a:p>
            </c:rich>
          </c:tx>
          <c:layout>
            <c:manualLayout>
              <c:xMode val="edge"/>
              <c:yMode val="edge"/>
              <c:x val="5.208333333333333E-3"/>
              <c:y val="0.4132046787934930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7551486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143129-421E-4410-85AE-6509604D60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5951142-6560-4B08-93E5-4E39198D69FF}">
      <dgm:prSet phldrT="[Text]" custT="1"/>
      <dgm:spPr/>
      <dgm:t>
        <a:bodyPr/>
        <a:lstStyle/>
        <a:p>
          <a:r>
            <a:rPr lang="en-US" sz="2800" dirty="0" smtClean="0"/>
            <a:t>First step - Collection of analytical data </a:t>
          </a:r>
          <a:endParaRPr lang="en-GB" sz="2800" dirty="0"/>
        </a:p>
      </dgm:t>
    </dgm:pt>
    <dgm:pt modelId="{86A2A7AF-6FBF-4364-9DD7-BC36F8E93EE1}" type="parTrans" cxnId="{C446A508-F0D1-4E45-8484-D55B92A10C08}">
      <dgm:prSet/>
      <dgm:spPr/>
      <dgm:t>
        <a:bodyPr/>
        <a:lstStyle/>
        <a:p>
          <a:endParaRPr lang="en-GB"/>
        </a:p>
      </dgm:t>
    </dgm:pt>
    <dgm:pt modelId="{E0ED2B0B-0D29-4527-AA3A-241A94BC3547}" type="sibTrans" cxnId="{C446A508-F0D1-4E45-8484-D55B92A10C08}">
      <dgm:prSet/>
      <dgm:spPr/>
      <dgm:t>
        <a:bodyPr/>
        <a:lstStyle/>
        <a:p>
          <a:endParaRPr lang="en-GB"/>
        </a:p>
      </dgm:t>
    </dgm:pt>
    <dgm:pt modelId="{EAC8BA1F-C15A-42E0-83C3-8D3F9A7192B7}">
      <dgm:prSet phldrT="[Text]"/>
      <dgm:spPr/>
      <dgm:t>
        <a:bodyPr/>
        <a:lstStyle/>
        <a:p>
          <a:r>
            <a:rPr lang="en-US" dirty="0" smtClean="0"/>
            <a:t>To be also published on biodiversity database</a:t>
          </a:r>
          <a:endParaRPr lang="en-GB" dirty="0"/>
        </a:p>
      </dgm:t>
    </dgm:pt>
    <dgm:pt modelId="{BA0151F7-3275-4DD2-8518-AD641885AC7A}" type="parTrans" cxnId="{F0AB65E3-F120-443F-8B77-2003F669BD74}">
      <dgm:prSet/>
      <dgm:spPr/>
      <dgm:t>
        <a:bodyPr/>
        <a:lstStyle/>
        <a:p>
          <a:endParaRPr lang="en-GB"/>
        </a:p>
      </dgm:t>
    </dgm:pt>
    <dgm:pt modelId="{FCFABDA7-FA38-4DDF-A659-9C544CA9A6D0}" type="sibTrans" cxnId="{F0AB65E3-F120-443F-8B77-2003F669BD74}">
      <dgm:prSet/>
      <dgm:spPr/>
      <dgm:t>
        <a:bodyPr/>
        <a:lstStyle/>
        <a:p>
          <a:endParaRPr lang="en-GB"/>
        </a:p>
      </dgm:t>
    </dgm:pt>
    <dgm:pt modelId="{66AFD4C1-30A9-46BE-A34F-A66868330C76}">
      <dgm:prSet phldrT="[Text]" custT="1"/>
      <dgm:spPr/>
      <dgm:t>
        <a:bodyPr/>
        <a:lstStyle/>
        <a:p>
          <a:r>
            <a:rPr lang="en-US" sz="2800" dirty="0" smtClean="0"/>
            <a:t>Second step – User database</a:t>
          </a:r>
          <a:endParaRPr lang="en-GB" sz="2800" dirty="0"/>
        </a:p>
      </dgm:t>
    </dgm:pt>
    <dgm:pt modelId="{DD2FB93B-E612-4F6C-9FEF-A66AB05EACD4}" type="parTrans" cxnId="{17026630-34F9-4D9B-9D8B-5FE6362526BC}">
      <dgm:prSet/>
      <dgm:spPr/>
      <dgm:t>
        <a:bodyPr/>
        <a:lstStyle/>
        <a:p>
          <a:endParaRPr lang="en-GB"/>
        </a:p>
      </dgm:t>
    </dgm:pt>
    <dgm:pt modelId="{39D90FD6-848E-42F9-B03B-3D1CE6E267BC}" type="sibTrans" cxnId="{17026630-34F9-4D9B-9D8B-5FE6362526BC}">
      <dgm:prSet/>
      <dgm:spPr/>
      <dgm:t>
        <a:bodyPr/>
        <a:lstStyle/>
        <a:p>
          <a:endParaRPr lang="en-GB"/>
        </a:p>
      </dgm:t>
    </dgm:pt>
    <dgm:pt modelId="{D3798024-2917-45B8-8FDF-235C8E06B1C4}">
      <dgm:prSet phldrT="[Text]"/>
      <dgm:spPr/>
      <dgm:t>
        <a:bodyPr/>
        <a:lstStyle/>
        <a:p>
          <a:r>
            <a:rPr lang="en-US" dirty="0" smtClean="0"/>
            <a:t>Complete user database -  28 nutrients and amino acid profile</a:t>
          </a:r>
          <a:endParaRPr lang="en-GB" dirty="0"/>
        </a:p>
      </dgm:t>
    </dgm:pt>
    <dgm:pt modelId="{D63D7281-42A7-4C01-B735-AA8C81948357}" type="parTrans" cxnId="{9B954710-F322-4604-BED4-DB023A794F4A}">
      <dgm:prSet/>
      <dgm:spPr/>
      <dgm:t>
        <a:bodyPr/>
        <a:lstStyle/>
        <a:p>
          <a:endParaRPr lang="en-GB"/>
        </a:p>
      </dgm:t>
    </dgm:pt>
    <dgm:pt modelId="{A4E57FC8-AA87-4FFD-B97A-9A733EE0B199}" type="sibTrans" cxnId="{9B954710-F322-4604-BED4-DB023A794F4A}">
      <dgm:prSet/>
      <dgm:spPr/>
      <dgm:t>
        <a:bodyPr/>
        <a:lstStyle/>
        <a:p>
          <a:endParaRPr lang="en-GB"/>
        </a:p>
      </dgm:t>
    </dgm:pt>
    <dgm:pt modelId="{AB7C2543-FE50-4432-AB33-33D6E82E3300}">
      <dgm:prSet phldrT="[Text]"/>
      <dgm:spPr/>
      <dgm:t>
        <a:bodyPr/>
        <a:lstStyle/>
        <a:p>
          <a:r>
            <a:rPr lang="en-US" dirty="0" smtClean="0"/>
            <a:t>Over 22000 articles to be screened for compilation</a:t>
          </a:r>
          <a:endParaRPr lang="en-GB" dirty="0"/>
        </a:p>
      </dgm:t>
    </dgm:pt>
    <dgm:pt modelId="{AA30AF36-2000-40B0-8ADD-CAA54CCDD7AB}" type="parTrans" cxnId="{A4395B49-1414-4606-8328-5580E9151DAB}">
      <dgm:prSet/>
      <dgm:spPr/>
      <dgm:t>
        <a:bodyPr/>
        <a:lstStyle/>
        <a:p>
          <a:endParaRPr lang="en-GB"/>
        </a:p>
      </dgm:t>
    </dgm:pt>
    <dgm:pt modelId="{4EBC19DD-7129-4D12-A130-13F763991AD9}" type="sibTrans" cxnId="{A4395B49-1414-4606-8328-5580E9151DAB}">
      <dgm:prSet/>
      <dgm:spPr/>
      <dgm:t>
        <a:bodyPr/>
        <a:lstStyle/>
        <a:p>
          <a:endParaRPr lang="en-GB"/>
        </a:p>
      </dgm:t>
    </dgm:pt>
    <dgm:pt modelId="{CF2CB5B5-FB7D-4AD0-85E2-C41945433662}">
      <dgm:prSet phldrT="[Text]"/>
      <dgm:spPr/>
      <dgm:t>
        <a:bodyPr/>
        <a:lstStyle/>
        <a:p>
          <a:r>
            <a:rPr lang="en-US" dirty="0" smtClean="0"/>
            <a:t>Two species already evaluated (</a:t>
          </a:r>
          <a:r>
            <a:rPr lang="en-GB" i="1" dirty="0" err="1" smtClean="0"/>
            <a:t>Mucuna</a:t>
          </a:r>
          <a:r>
            <a:rPr lang="en-GB" i="1" dirty="0" smtClean="0"/>
            <a:t> </a:t>
          </a:r>
          <a:r>
            <a:rPr lang="en-GB" i="1" dirty="0" err="1" smtClean="0"/>
            <a:t>pruriens</a:t>
          </a:r>
          <a:r>
            <a:rPr lang="en-GB" i="1" dirty="0" smtClean="0"/>
            <a:t> </a:t>
          </a:r>
          <a:r>
            <a:rPr lang="en-GB" i="0" dirty="0" smtClean="0"/>
            <a:t>and</a:t>
          </a:r>
          <a:r>
            <a:rPr lang="en-GB" i="1" dirty="0" smtClean="0"/>
            <a:t> </a:t>
          </a:r>
          <a:r>
            <a:rPr lang="en-GB" i="1" dirty="0" err="1" smtClean="0"/>
            <a:t>Pachyrhizus</a:t>
          </a:r>
          <a:r>
            <a:rPr lang="en-GB" i="1" dirty="0" smtClean="0"/>
            <a:t> </a:t>
          </a:r>
          <a:r>
            <a:rPr lang="en-GB" i="1" dirty="0" err="1" smtClean="0"/>
            <a:t>erosus</a:t>
          </a:r>
          <a:r>
            <a:rPr lang="en-GB" i="1" dirty="0" smtClean="0"/>
            <a:t> L.) </a:t>
          </a:r>
          <a:r>
            <a:rPr lang="en-GB" i="0" dirty="0" smtClean="0"/>
            <a:t>and to be compiled</a:t>
          </a:r>
          <a:endParaRPr lang="en-GB" i="0" dirty="0"/>
        </a:p>
      </dgm:t>
    </dgm:pt>
    <dgm:pt modelId="{16B9D6CC-DB46-4B43-A339-4D9EF1F37677}" type="sibTrans" cxnId="{924612E6-9BCE-46FD-B384-86E2C0012FA6}">
      <dgm:prSet/>
      <dgm:spPr/>
      <dgm:t>
        <a:bodyPr/>
        <a:lstStyle/>
        <a:p>
          <a:endParaRPr lang="en-GB"/>
        </a:p>
      </dgm:t>
    </dgm:pt>
    <dgm:pt modelId="{F5BF4A8F-BDA6-46E7-A9F5-7D6552D90DAC}" type="parTrans" cxnId="{924612E6-9BCE-46FD-B384-86E2C0012FA6}">
      <dgm:prSet/>
      <dgm:spPr/>
      <dgm:t>
        <a:bodyPr/>
        <a:lstStyle/>
        <a:p>
          <a:endParaRPr lang="en-GB"/>
        </a:p>
      </dgm:t>
    </dgm:pt>
    <dgm:pt modelId="{E6C032AD-845B-42B8-960A-9006C64E109E}" type="pres">
      <dgm:prSet presAssocID="{27143129-421E-4410-85AE-6509604D60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3FE9661-9600-4B3D-89FB-03A24A33CFA5}" type="pres">
      <dgm:prSet presAssocID="{85951142-6560-4B08-93E5-4E39198D69F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DC8B8B-9782-4DAF-8436-ED2471435A99}" type="pres">
      <dgm:prSet presAssocID="{85951142-6560-4B08-93E5-4E39198D69F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295519-30AF-470F-8E17-DA86D21C08E7}" type="pres">
      <dgm:prSet presAssocID="{66AFD4C1-30A9-46BE-A34F-A66868330C7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7A368B-FA51-42B8-8973-735C4DD222A0}" type="pres">
      <dgm:prSet presAssocID="{66AFD4C1-30A9-46BE-A34F-A66868330C7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45004E2-F4BA-4A9D-81DB-F7C45FBBFBE4}" type="presOf" srcId="{27143129-421E-4410-85AE-6509604D6048}" destId="{E6C032AD-845B-42B8-960A-9006C64E109E}" srcOrd="0" destOrd="0" presId="urn:microsoft.com/office/officeart/2005/8/layout/vList2"/>
    <dgm:cxn modelId="{A4395B49-1414-4606-8328-5580E9151DAB}" srcId="{85951142-6560-4B08-93E5-4E39198D69FF}" destId="{AB7C2543-FE50-4432-AB33-33D6E82E3300}" srcOrd="1" destOrd="0" parTransId="{AA30AF36-2000-40B0-8ADD-CAA54CCDD7AB}" sibTransId="{4EBC19DD-7129-4D12-A130-13F763991AD9}"/>
    <dgm:cxn modelId="{2B1F07E7-1B45-4F93-ACFE-8566A23C1FC8}" type="presOf" srcId="{AB7C2543-FE50-4432-AB33-33D6E82E3300}" destId="{50DC8B8B-9782-4DAF-8436-ED2471435A99}" srcOrd="0" destOrd="1" presId="urn:microsoft.com/office/officeart/2005/8/layout/vList2"/>
    <dgm:cxn modelId="{C48C2844-439F-409B-AFCC-ACBB0462495A}" type="presOf" srcId="{CF2CB5B5-FB7D-4AD0-85E2-C41945433662}" destId="{50DC8B8B-9782-4DAF-8436-ED2471435A99}" srcOrd="0" destOrd="2" presId="urn:microsoft.com/office/officeart/2005/8/layout/vList2"/>
    <dgm:cxn modelId="{F0AB65E3-F120-443F-8B77-2003F669BD74}" srcId="{85951142-6560-4B08-93E5-4E39198D69FF}" destId="{EAC8BA1F-C15A-42E0-83C3-8D3F9A7192B7}" srcOrd="0" destOrd="0" parTransId="{BA0151F7-3275-4DD2-8518-AD641885AC7A}" sibTransId="{FCFABDA7-FA38-4DDF-A659-9C544CA9A6D0}"/>
    <dgm:cxn modelId="{63A49F5A-A6FB-4A55-9599-DEEF3E9D73FA}" type="presOf" srcId="{85951142-6560-4B08-93E5-4E39198D69FF}" destId="{33FE9661-9600-4B3D-89FB-03A24A33CFA5}" srcOrd="0" destOrd="0" presId="urn:microsoft.com/office/officeart/2005/8/layout/vList2"/>
    <dgm:cxn modelId="{C446A508-F0D1-4E45-8484-D55B92A10C08}" srcId="{27143129-421E-4410-85AE-6509604D6048}" destId="{85951142-6560-4B08-93E5-4E39198D69FF}" srcOrd="0" destOrd="0" parTransId="{86A2A7AF-6FBF-4364-9DD7-BC36F8E93EE1}" sibTransId="{E0ED2B0B-0D29-4527-AA3A-241A94BC3547}"/>
    <dgm:cxn modelId="{D29A3B74-86EB-452C-9BE3-84A348B5A875}" type="presOf" srcId="{EAC8BA1F-C15A-42E0-83C3-8D3F9A7192B7}" destId="{50DC8B8B-9782-4DAF-8436-ED2471435A99}" srcOrd="0" destOrd="0" presId="urn:microsoft.com/office/officeart/2005/8/layout/vList2"/>
    <dgm:cxn modelId="{0EDD9699-840C-48CB-BB41-C68B46415D5A}" type="presOf" srcId="{66AFD4C1-30A9-46BE-A34F-A66868330C76}" destId="{B6295519-30AF-470F-8E17-DA86D21C08E7}" srcOrd="0" destOrd="0" presId="urn:microsoft.com/office/officeart/2005/8/layout/vList2"/>
    <dgm:cxn modelId="{17026630-34F9-4D9B-9D8B-5FE6362526BC}" srcId="{27143129-421E-4410-85AE-6509604D6048}" destId="{66AFD4C1-30A9-46BE-A34F-A66868330C76}" srcOrd="1" destOrd="0" parTransId="{DD2FB93B-E612-4F6C-9FEF-A66AB05EACD4}" sibTransId="{39D90FD6-848E-42F9-B03B-3D1CE6E267BC}"/>
    <dgm:cxn modelId="{9B954710-F322-4604-BED4-DB023A794F4A}" srcId="{66AFD4C1-30A9-46BE-A34F-A66868330C76}" destId="{D3798024-2917-45B8-8FDF-235C8E06B1C4}" srcOrd="0" destOrd="0" parTransId="{D63D7281-42A7-4C01-B735-AA8C81948357}" sibTransId="{A4E57FC8-AA87-4FFD-B97A-9A733EE0B199}"/>
    <dgm:cxn modelId="{9469CF34-B64F-452F-A697-5843A0C07CBF}" type="presOf" srcId="{D3798024-2917-45B8-8FDF-235C8E06B1C4}" destId="{CA7A368B-FA51-42B8-8973-735C4DD222A0}" srcOrd="0" destOrd="0" presId="urn:microsoft.com/office/officeart/2005/8/layout/vList2"/>
    <dgm:cxn modelId="{924612E6-9BCE-46FD-B384-86E2C0012FA6}" srcId="{AB7C2543-FE50-4432-AB33-33D6E82E3300}" destId="{CF2CB5B5-FB7D-4AD0-85E2-C41945433662}" srcOrd="0" destOrd="0" parTransId="{F5BF4A8F-BDA6-46E7-A9F5-7D6552D90DAC}" sibTransId="{16B9D6CC-DB46-4B43-A339-4D9EF1F37677}"/>
    <dgm:cxn modelId="{4897DDA0-FD5B-4C91-9B01-87968F0D24DD}" type="presParOf" srcId="{E6C032AD-845B-42B8-960A-9006C64E109E}" destId="{33FE9661-9600-4B3D-89FB-03A24A33CFA5}" srcOrd="0" destOrd="0" presId="urn:microsoft.com/office/officeart/2005/8/layout/vList2"/>
    <dgm:cxn modelId="{C648C592-F2F0-4A40-885F-FDB20A965C68}" type="presParOf" srcId="{E6C032AD-845B-42B8-960A-9006C64E109E}" destId="{50DC8B8B-9782-4DAF-8436-ED2471435A99}" srcOrd="1" destOrd="0" presId="urn:microsoft.com/office/officeart/2005/8/layout/vList2"/>
    <dgm:cxn modelId="{7F778116-3466-4F62-A744-0232E840F958}" type="presParOf" srcId="{E6C032AD-845B-42B8-960A-9006C64E109E}" destId="{B6295519-30AF-470F-8E17-DA86D21C08E7}" srcOrd="2" destOrd="0" presId="urn:microsoft.com/office/officeart/2005/8/layout/vList2"/>
    <dgm:cxn modelId="{11557BAA-2F50-4BF2-B339-B2A0A66C4C4B}" type="presParOf" srcId="{E6C032AD-845B-42B8-960A-9006C64E109E}" destId="{CA7A368B-FA51-42B8-8973-735C4DD222A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replace this picture, just select and delete it. Then use the Insert Picture icon to replace it with one of your own!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82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5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68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1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96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572000" cy="850392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6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9A3335-6331-4872-A8B7-ECD55539F4D0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F8E3F6-DE14-48B2-B2BC-6FABA9630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fao.org/pulses-2016/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fao.org/uploads/RTEmagicC_LOGO_IYP_en_print-horizontal_08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5726"/>
            <a:ext cx="2643866" cy="10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ntranet.fao.org/fileadmin/images/FAO_LOGO/FAO_logo_Blue_2lines_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45" y="5741834"/>
            <a:ext cx="3756935" cy="111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3331" y="1060704"/>
            <a:ext cx="5897879" cy="2909904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Pulses for nutrition and health</a:t>
            </a:r>
            <a:endParaRPr lang="en-US" sz="5400" dirty="0"/>
          </a:p>
        </p:txBody>
      </p:sp>
      <p:pic>
        <p:nvPicPr>
          <p:cNvPr id="6" name="Espaço Reservado para Imagem 5" descr="d0d145fff29b6af9dddacd75e9828dbf.jpg"/>
          <p:cNvPicPr>
            <a:picLocks noGrp="1" noChangeAspect="1"/>
          </p:cNvPicPr>
          <p:nvPr>
            <p:ph type="pic" sz="quarter" idx="10"/>
          </p:nvPr>
        </p:nvPicPr>
        <p:blipFill>
          <a:blip r:embed="rId5"/>
          <a:srcRect l="23554" r="23554"/>
          <a:stretch>
            <a:fillRect/>
          </a:stretch>
        </p:blipFill>
        <p:spPr>
          <a:xfrm>
            <a:off x="6739602" y="0"/>
            <a:ext cx="5448297" cy="6858000"/>
          </a:xfrm>
        </p:spPr>
      </p:pic>
      <p:sp>
        <p:nvSpPr>
          <p:cNvPr id="3" name="Rectangle 2"/>
          <p:cNvSpPr/>
          <p:nvPr/>
        </p:nvSpPr>
        <p:spPr>
          <a:xfrm>
            <a:off x="1572352" y="3962553"/>
            <a:ext cx="470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Ruth </a:t>
            </a:r>
            <a:r>
              <a:rPr lang="en-US" dirty="0" smtClean="0"/>
              <a:t>Charrondiere, </a:t>
            </a:r>
            <a:r>
              <a:rPr lang="en-US" dirty="0" err="1" smtClean="0"/>
              <a:t>Raíssa</a:t>
            </a:r>
            <a:r>
              <a:rPr lang="en-US" dirty="0" smtClean="0"/>
              <a:t> do Vale, Fernanda Grande, Anna </a:t>
            </a:r>
            <a:r>
              <a:rPr lang="en-US" dirty="0" err="1" smtClean="0"/>
              <a:t>Lartey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26720" y="-43732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tx1"/>
                </a:solidFill>
              </a:rPr>
              <a:t>Pulses database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6240" y="969264"/>
            <a:ext cx="11576304" cy="67056"/>
            <a:chOff x="396240" y="969264"/>
            <a:chExt cx="11576304" cy="67056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396240" y="969264"/>
              <a:ext cx="1157020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402336" y="1036320"/>
              <a:ext cx="11570208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Rounded Rectangle 5"/>
          <p:cNvSpPr/>
          <p:nvPr/>
        </p:nvSpPr>
        <p:spPr>
          <a:xfrm>
            <a:off x="3742944" y="1280160"/>
            <a:ext cx="4511040" cy="877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Global pulses database</a:t>
            </a:r>
            <a:endParaRPr lang="en-GB" sz="32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71092068"/>
              </p:ext>
            </p:extLst>
          </p:nvPr>
        </p:nvGraphicFramePr>
        <p:xfrm>
          <a:off x="1978152" y="2292096"/>
          <a:ext cx="8406384" cy="4394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608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ulsecanada.com/media/pulse_graphic_p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984" y="2400300"/>
            <a:ext cx="38100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19328" y="-67373"/>
            <a:ext cx="9601200" cy="103663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What are pulses?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2504" y="1432749"/>
            <a:ext cx="8458200" cy="4262438"/>
          </a:xfrm>
        </p:spPr>
        <p:txBody>
          <a:bodyPr>
            <a:noAutofit/>
          </a:bodyPr>
          <a:lstStyle/>
          <a:p>
            <a:r>
              <a:rPr lang="en-GB" sz="2000" dirty="0"/>
              <a:t>Annual leguminous crops yielding from one to 12 grains or seeds of variable size, shape and colour within a pod. </a:t>
            </a:r>
            <a:endParaRPr lang="en-GB" sz="2000" dirty="0" smtClean="0"/>
          </a:p>
          <a:p>
            <a:r>
              <a:rPr lang="en-GB" sz="2000" dirty="0"/>
              <a:t>Used for both food and feed </a:t>
            </a:r>
            <a:endParaRPr lang="en-GB" sz="2000" dirty="0" smtClean="0"/>
          </a:p>
          <a:p>
            <a:r>
              <a:rPr lang="en-GB" sz="2000" dirty="0"/>
              <a:t>The term "pulses" is limited to crops harvested solely for dry grain, thereby excluding crops harvested green for food (green peas, green beans, etc.) which are classified as vegetable crops. </a:t>
            </a:r>
            <a:endParaRPr lang="en-GB" sz="2000" dirty="0" smtClean="0"/>
          </a:p>
          <a:p>
            <a:r>
              <a:rPr lang="en-GB" sz="2000" dirty="0"/>
              <a:t>Also excluded are those crops used mainly for oil extraction (e.g. soybean and groundnuts) and leguminous crops (e.g. seeds of clover and alfalfa) that are used exclusively for sowing purposes. </a:t>
            </a:r>
          </a:p>
          <a:p>
            <a:r>
              <a:rPr lang="en-GB" sz="2000" dirty="0"/>
              <a:t>They include </a:t>
            </a:r>
            <a:r>
              <a:rPr lang="en-GB" sz="2000" dirty="0" err="1" smtClean="0"/>
              <a:t>bambara</a:t>
            </a:r>
            <a:r>
              <a:rPr lang="en-GB" sz="2000" dirty="0" smtClean="0"/>
              <a:t> beans; </a:t>
            </a:r>
            <a:r>
              <a:rPr lang="en-GB" sz="2000" dirty="0"/>
              <a:t>b</a:t>
            </a:r>
            <a:r>
              <a:rPr lang="en-GB" sz="2000" dirty="0" smtClean="0"/>
              <a:t>eans</a:t>
            </a:r>
            <a:r>
              <a:rPr lang="en-GB" sz="2000" dirty="0"/>
              <a:t>, </a:t>
            </a:r>
            <a:r>
              <a:rPr lang="en-GB" sz="2000" dirty="0" smtClean="0"/>
              <a:t>dry; </a:t>
            </a:r>
            <a:r>
              <a:rPr lang="en-GB" sz="2000" dirty="0"/>
              <a:t>b</a:t>
            </a:r>
            <a:r>
              <a:rPr lang="en-GB" sz="2000" dirty="0" smtClean="0"/>
              <a:t>road beans; </a:t>
            </a:r>
            <a:r>
              <a:rPr lang="en-GB" sz="2000" dirty="0"/>
              <a:t>horse beans, </a:t>
            </a:r>
            <a:r>
              <a:rPr lang="en-GB" sz="2000" dirty="0" smtClean="0"/>
              <a:t>dry; </a:t>
            </a:r>
            <a:r>
              <a:rPr lang="en-GB" sz="2000" dirty="0"/>
              <a:t>c</a:t>
            </a:r>
            <a:r>
              <a:rPr lang="en-GB" sz="2000" dirty="0" smtClean="0"/>
              <a:t>hick peas; </a:t>
            </a:r>
            <a:r>
              <a:rPr lang="en-GB" sz="2000" dirty="0"/>
              <a:t>c</a:t>
            </a:r>
            <a:r>
              <a:rPr lang="en-GB" sz="2000" dirty="0" smtClean="0"/>
              <a:t>ow </a:t>
            </a:r>
            <a:r>
              <a:rPr lang="en-GB" sz="2000" dirty="0"/>
              <a:t>peas, </a:t>
            </a:r>
            <a:r>
              <a:rPr lang="en-GB" sz="2000" dirty="0" smtClean="0"/>
              <a:t>dry; lentils; </a:t>
            </a:r>
            <a:r>
              <a:rPr lang="en-GB" sz="2000" dirty="0" err="1"/>
              <a:t>l</a:t>
            </a:r>
            <a:r>
              <a:rPr lang="en-GB" sz="2000" dirty="0" err="1" smtClean="0"/>
              <a:t>upins</a:t>
            </a:r>
            <a:r>
              <a:rPr lang="en-GB" sz="2000" dirty="0"/>
              <a:t>;</a:t>
            </a:r>
            <a:r>
              <a:rPr lang="en-GB" sz="2000" dirty="0" smtClean="0"/>
              <a:t> </a:t>
            </a:r>
            <a:r>
              <a:rPr lang="en-GB" sz="2000" dirty="0"/>
              <a:t>p</a:t>
            </a:r>
            <a:r>
              <a:rPr lang="en-GB" sz="2000" dirty="0" smtClean="0"/>
              <a:t>eas</a:t>
            </a:r>
            <a:r>
              <a:rPr lang="en-GB" sz="2000" dirty="0"/>
              <a:t>, </a:t>
            </a:r>
            <a:r>
              <a:rPr lang="en-GB" sz="2000" dirty="0" smtClean="0"/>
              <a:t>dry; </a:t>
            </a:r>
            <a:r>
              <a:rPr lang="en-GB" sz="2000" dirty="0"/>
              <a:t>p</a:t>
            </a:r>
            <a:r>
              <a:rPr lang="en-GB" sz="2000" dirty="0" smtClean="0"/>
              <a:t>igeon peas; </a:t>
            </a:r>
            <a:r>
              <a:rPr lang="en-GB" sz="2000" dirty="0"/>
              <a:t>p</a:t>
            </a:r>
            <a:r>
              <a:rPr lang="en-GB" sz="2000" dirty="0" smtClean="0"/>
              <a:t>ulses</a:t>
            </a:r>
            <a:r>
              <a:rPr lang="en-GB" sz="2000" dirty="0"/>
              <a:t>, </a:t>
            </a:r>
            <a:r>
              <a:rPr lang="en-GB" sz="2000" dirty="0" err="1"/>
              <a:t>nes</a:t>
            </a:r>
            <a:r>
              <a:rPr lang="en-GB" sz="2000" dirty="0"/>
              <a:t>, and </a:t>
            </a:r>
            <a:r>
              <a:rPr lang="en-GB" sz="2000" dirty="0" smtClean="0"/>
              <a:t>vetches</a:t>
            </a:r>
            <a:r>
              <a:rPr lang="en-GB" sz="2000" dirty="0"/>
              <a:t>.</a:t>
            </a:r>
            <a:endParaRPr lang="en-US" sz="2000" dirty="0"/>
          </a:p>
          <a:p>
            <a:pPr marL="0" indent="0">
              <a:buNone/>
            </a:pPr>
            <a:endParaRPr lang="en-GB" sz="2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31648" y="6364224"/>
            <a:ext cx="11570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31648" y="6467856"/>
            <a:ext cx="8022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FAO, 2015. Available on: </a:t>
            </a:r>
            <a:r>
              <a:rPr lang="en-US" sz="1200" dirty="0" smtClean="0">
                <a:hlinkClick r:id="rId4"/>
              </a:rPr>
              <a:t>http</a:t>
            </a:r>
            <a:r>
              <a:rPr lang="en-US" sz="1200" dirty="0">
                <a:hlinkClick r:id="rId4"/>
              </a:rPr>
              <a:t>://www.fao.org/pulses-2016/en</a:t>
            </a:r>
            <a:r>
              <a:rPr lang="en-US" sz="1200" dirty="0" smtClean="0">
                <a:hlinkClick r:id="rId4"/>
              </a:rPr>
              <a:t>/</a:t>
            </a:r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80704" y="5657849"/>
            <a:ext cx="2548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Pulse Canada</a:t>
            </a:r>
            <a:endParaRPr lang="en-GB" sz="1050" dirty="0"/>
          </a:p>
        </p:txBody>
      </p:sp>
      <p:sp>
        <p:nvSpPr>
          <p:cNvPr id="5" name="Oval 4"/>
          <p:cNvSpPr/>
          <p:nvPr/>
        </p:nvSpPr>
        <p:spPr>
          <a:xfrm>
            <a:off x="9691116" y="3925824"/>
            <a:ext cx="984504" cy="1109472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396240" y="969264"/>
            <a:ext cx="115702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02336" y="1036320"/>
            <a:ext cx="1157020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87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07136" y="-24384"/>
            <a:ext cx="9601200" cy="103663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Why are they important?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53440" y="1268476"/>
            <a:ext cx="10059988" cy="4343400"/>
          </a:xfrm>
        </p:spPr>
        <p:txBody>
          <a:bodyPr>
            <a:noAutofit/>
          </a:bodyPr>
          <a:lstStyle/>
          <a:p>
            <a:r>
              <a:rPr lang="en-GB" sz="1800" dirty="0"/>
              <a:t>P</a:t>
            </a:r>
            <a:r>
              <a:rPr lang="en-GB" sz="1800" dirty="0" smtClean="0"/>
              <a:t>ulse </a:t>
            </a:r>
            <a:r>
              <a:rPr lang="en-GB" sz="1800" dirty="0"/>
              <a:t>crops such as lentils, beans, peas and chickpeas are a critical source of plant-based proteins and amino acids for people around the globe, as well as a source of plant-based protein for animals;</a:t>
            </a:r>
          </a:p>
          <a:p>
            <a:r>
              <a:rPr lang="en-GB" sz="1800" dirty="0"/>
              <a:t>World Food Programme and other food aid initiatives use pulses as a critical part of the general food basket;</a:t>
            </a:r>
          </a:p>
          <a:p>
            <a:r>
              <a:rPr lang="en-GB" sz="1800" dirty="0"/>
              <a:t>P</a:t>
            </a:r>
            <a:r>
              <a:rPr lang="en-GB" sz="1800" dirty="0" smtClean="0"/>
              <a:t>ulses </a:t>
            </a:r>
            <a:r>
              <a:rPr lang="en-GB" sz="1800" dirty="0"/>
              <a:t>play as part of sustainable food production aimed towards food security and nutrition</a:t>
            </a:r>
            <a:r>
              <a:rPr lang="en-GB" sz="1800" dirty="0" smtClean="0"/>
              <a:t>;</a:t>
            </a:r>
          </a:p>
          <a:p>
            <a:r>
              <a:rPr lang="en-GB" sz="1800" dirty="0"/>
              <a:t>P</a:t>
            </a:r>
            <a:r>
              <a:rPr lang="en-GB" sz="1800" dirty="0" smtClean="0"/>
              <a:t>ulses </a:t>
            </a:r>
            <a:r>
              <a:rPr lang="en-GB" sz="1800" dirty="0"/>
              <a:t>are leguminous plants that have nitrogen-fixing properties which can contribute to increasing soil fertility and have a positive </a:t>
            </a:r>
            <a:r>
              <a:rPr lang="en-US" sz="1800" dirty="0"/>
              <a:t>impact on the environment;</a:t>
            </a:r>
          </a:p>
          <a:p>
            <a:r>
              <a:rPr lang="en-GB" sz="1800" dirty="0"/>
              <a:t>H</a:t>
            </a:r>
            <a:r>
              <a:rPr lang="en-GB" sz="1800" dirty="0" smtClean="0"/>
              <a:t>ealth </a:t>
            </a:r>
            <a:r>
              <a:rPr lang="en-GB" sz="1800" dirty="0"/>
              <a:t>organizations around the world recommend eating pulses as part of a healthy diet to address obesity, as well as to prevent and help manage chronic diseases such as diabetes, coronary conditions and </a:t>
            </a:r>
            <a:r>
              <a:rPr lang="en-GB" sz="1800" dirty="0" smtClean="0"/>
              <a:t>cancer</a:t>
            </a:r>
          </a:p>
          <a:p>
            <a:r>
              <a:rPr lang="en-GB" sz="1800" dirty="0"/>
              <a:t>Pulses </a:t>
            </a:r>
            <a:r>
              <a:rPr lang="en-GB" sz="1800" dirty="0" smtClean="0"/>
              <a:t>were </a:t>
            </a:r>
            <a:r>
              <a:rPr lang="en-GB" sz="1800" dirty="0"/>
              <a:t>included </a:t>
            </a:r>
            <a:r>
              <a:rPr lang="en-GB" sz="1800" dirty="0" smtClean="0"/>
              <a:t>as </a:t>
            </a:r>
            <a:r>
              <a:rPr lang="en-US" sz="1800" dirty="0" smtClean="0"/>
              <a:t>foods </a:t>
            </a:r>
            <a:r>
              <a:rPr lang="en-US" sz="1800" dirty="0"/>
              <a:t>to eat more often in Health Canada’s Eating Well </a:t>
            </a:r>
            <a:r>
              <a:rPr lang="en-US" sz="1800" dirty="0" smtClean="0"/>
              <a:t>with Canada’s </a:t>
            </a:r>
            <a:r>
              <a:rPr lang="en-US" sz="1800" dirty="0"/>
              <a:t>Food Guide, the </a:t>
            </a:r>
            <a:r>
              <a:rPr lang="en-US" sz="1800" dirty="0" err="1"/>
              <a:t>MyPlate</a:t>
            </a:r>
            <a:r>
              <a:rPr lang="en-US" sz="1800" dirty="0"/>
              <a:t> system of the </a:t>
            </a:r>
            <a:r>
              <a:rPr lang="en-US" sz="1800" dirty="0" smtClean="0"/>
              <a:t>United States </a:t>
            </a:r>
            <a:r>
              <a:rPr lang="en-US" sz="1800" dirty="0"/>
              <a:t>Department of Agriculture (USDA), the </a:t>
            </a:r>
            <a:r>
              <a:rPr lang="en-US" sz="1800" dirty="0" err="1"/>
              <a:t>Eatwell</a:t>
            </a:r>
            <a:r>
              <a:rPr lang="en-US" sz="1800" dirty="0"/>
              <a:t> Plate </a:t>
            </a:r>
            <a:r>
              <a:rPr lang="en-US" sz="1800" dirty="0" smtClean="0"/>
              <a:t>of the </a:t>
            </a:r>
            <a:r>
              <a:rPr lang="en-US" sz="1800" dirty="0"/>
              <a:t>Food Standards Agency in the UK and Nutrition </a:t>
            </a:r>
            <a:r>
              <a:rPr lang="en-US" sz="1800" dirty="0" smtClean="0"/>
              <a:t>Australia’s </a:t>
            </a:r>
            <a:r>
              <a:rPr lang="en-GB" sz="1800" dirty="0" smtClean="0"/>
              <a:t>Healthy </a:t>
            </a:r>
            <a:r>
              <a:rPr lang="en-GB" sz="1800" dirty="0"/>
              <a:t>Living Pyramid</a:t>
            </a:r>
          </a:p>
          <a:p>
            <a:endParaRPr lang="en-GB" sz="18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31648" y="6364224"/>
            <a:ext cx="11570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31648" y="6502122"/>
            <a:ext cx="82349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Source: UN, 2014. Available on:  http</a:t>
            </a:r>
            <a:r>
              <a:rPr lang="en-US" sz="1200" dirty="0"/>
              <a:t>://www.un.org/en/ga/search/view_doc.asp?symbol=A/RES/68/231&amp;Lang=E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96240" y="969264"/>
            <a:ext cx="11576304" cy="67056"/>
            <a:chOff x="396240" y="969264"/>
            <a:chExt cx="11576304" cy="67056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96240" y="969264"/>
              <a:ext cx="1157020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02336" y="1036320"/>
              <a:ext cx="11570208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811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2064" y="-36576"/>
            <a:ext cx="9601200" cy="10382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World production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9256" t="29959" r="15179" b="37769"/>
          <a:stretch/>
        </p:blipFill>
        <p:spPr bwMode="auto">
          <a:xfrm>
            <a:off x="60960" y="1163574"/>
            <a:ext cx="12045696" cy="52128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509556"/>
            <a:ext cx="2755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FAOSTAT, 2015</a:t>
            </a:r>
            <a:endParaRPr lang="en-GB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396240" y="969264"/>
            <a:ext cx="11576304" cy="67056"/>
            <a:chOff x="396240" y="969264"/>
            <a:chExt cx="11576304" cy="6705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96240" y="969264"/>
              <a:ext cx="1157020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2336" y="1036320"/>
              <a:ext cx="11570208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>
            <a:off x="231648" y="6472008"/>
            <a:ext cx="11570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34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00456" y="-62962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Food supply of pulses – World and Regions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264" y="6564421"/>
            <a:ext cx="2755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FAOSTAT, 2015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962656" y="6073090"/>
            <a:ext cx="601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Food supply quantity – pulses (kg/capita/</a:t>
            </a:r>
            <a:r>
              <a:rPr lang="en-US" dirty="0" err="1" smtClean="0"/>
              <a:t>yr</a:t>
            </a:r>
            <a:r>
              <a:rPr lang="en-US" dirty="0" smtClean="0"/>
              <a:t>)</a:t>
            </a:r>
            <a:endParaRPr lang="en-GB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2400803"/>
              </p:ext>
            </p:extLst>
          </p:nvPr>
        </p:nvGraphicFramePr>
        <p:xfrm>
          <a:off x="713232" y="1266337"/>
          <a:ext cx="10753344" cy="4838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396240" y="969264"/>
            <a:ext cx="11576304" cy="67056"/>
            <a:chOff x="396240" y="969264"/>
            <a:chExt cx="11576304" cy="67056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96240" y="969264"/>
              <a:ext cx="1157020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02336" y="1036320"/>
              <a:ext cx="11570208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>
            <a:off x="231648" y="6564421"/>
            <a:ext cx="11570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44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" y="-146304"/>
            <a:ext cx="10875264" cy="709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1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31648" y="0"/>
            <a:ext cx="9601200" cy="71932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Nutrient profile (per 100g EP)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362893627"/>
              </p:ext>
            </p:extLst>
          </p:nvPr>
        </p:nvGraphicFramePr>
        <p:xfrm>
          <a:off x="585216" y="803999"/>
          <a:ext cx="10936222" cy="5801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2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37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77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99017"/>
                <a:gridCol w="1183278"/>
                <a:gridCol w="1176428"/>
                <a:gridCol w="1176428"/>
                <a:gridCol w="1176428"/>
                <a:gridCol w="1524795"/>
              </a:tblGrid>
              <a:tr h="618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Pulse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(kcal)</a:t>
                      </a:r>
                      <a:r>
                        <a:rPr lang="en-US" baseline="0" dirty="0" smtClean="0"/>
                        <a:t> kJ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Protein (g)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Fat (g)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CHO (g)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Fiber</a:t>
                      </a:r>
                      <a:r>
                        <a:rPr lang="en-US" baseline="0" dirty="0" smtClean="0"/>
                        <a:t> (g)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 (mg)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Zn (mg)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Folate(mcg)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3146"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Lentils, dried, raw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(297)1240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29.4</a:t>
                      </a:r>
                      <a:r>
                        <a:rPr lang="en-GB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3.9</a:t>
                      </a:r>
                      <a:r>
                        <a:rPr lang="en-GB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295</a:t>
                      </a:r>
                      <a:r>
                        <a:rPr lang="en-GB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3146"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Beans, white, dried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(335)1420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47.1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5.7</a:t>
                      </a:r>
                      <a:r>
                        <a:rPr lang="en-GB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3.8</a:t>
                      </a:r>
                      <a:r>
                        <a:rPr lang="en-GB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395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314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Cowpea, dried, raw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(316)1340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47.2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7.3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417</a:t>
                      </a:r>
                      <a:r>
                        <a:rPr lang="en-GB" dirty="0" smtClean="0"/>
                        <a:t>  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3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Chickpeas, mature seeds, raw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(378)1580 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557</a:t>
                      </a:r>
                      <a:endParaRPr lang="en-US" dirty="0"/>
                    </a:p>
                  </a:txBody>
                  <a:tcPr anchor="ctr"/>
                </a:tc>
              </a:tr>
              <a:tr h="883285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Beans, pinto, mature seeds, raw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(347)1340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5.1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525</a:t>
                      </a:r>
                      <a:r>
                        <a:rPr lang="en-GB" dirty="0" smtClean="0"/>
                        <a:t>  </a:t>
                      </a:r>
                      <a:endParaRPr lang="en-US" dirty="0"/>
                    </a:p>
                  </a:txBody>
                  <a:tcPr anchor="ctr"/>
                </a:tc>
              </a:tr>
              <a:tr h="83314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Bean,</a:t>
                      </a:r>
                      <a:r>
                        <a:rPr lang="en-US" baseline="0" dirty="0" smtClean="0"/>
                        <a:t> carioca, raw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(329)1377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231648" y="6534317"/>
            <a:ext cx="11570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2336" y="6558701"/>
            <a:ext cx="6803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West African Food Composition </a:t>
            </a:r>
            <a:r>
              <a:rPr lang="en-US" sz="1200" dirty="0" smtClean="0"/>
              <a:t>Table, 2012; USDA, 2014; TACO, 2011.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1385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60832" y="-42989"/>
            <a:ext cx="9601200" cy="1036637"/>
          </a:xfrm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I</a:t>
            </a:r>
            <a:r>
              <a:rPr lang="en-GB" b="1" dirty="0" smtClean="0">
                <a:solidFill>
                  <a:schemeClr val="tx1"/>
                </a:solidFill>
              </a:rPr>
              <a:t>mportance </a:t>
            </a:r>
            <a:r>
              <a:rPr lang="en-GB" b="1" dirty="0">
                <a:solidFill>
                  <a:schemeClr val="tx1"/>
                </a:solidFill>
              </a:rPr>
              <a:t>in human </a:t>
            </a:r>
            <a:r>
              <a:rPr lang="en-GB" b="1" dirty="0" smtClean="0">
                <a:solidFill>
                  <a:schemeClr val="tx1"/>
                </a:solidFill>
              </a:rPr>
              <a:t>nutrition - Composition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68096" y="1499616"/>
            <a:ext cx="9601200" cy="4343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</a:t>
            </a:r>
            <a:r>
              <a:rPr lang="en-US" dirty="0" smtClean="0"/>
              <a:t>igh protein </a:t>
            </a:r>
            <a:r>
              <a:rPr lang="en-US" dirty="0"/>
              <a:t>content in their structure and </a:t>
            </a:r>
            <a:r>
              <a:rPr lang="en-US" dirty="0" smtClean="0"/>
              <a:t>significant </a:t>
            </a:r>
            <a:r>
              <a:rPr lang="en-US" dirty="0"/>
              <a:t>importance in terms of nutrition </a:t>
            </a:r>
            <a:r>
              <a:rPr lang="en-US" dirty="0" smtClean="0"/>
              <a:t>source;</a:t>
            </a:r>
          </a:p>
          <a:p>
            <a:r>
              <a:rPr lang="en-US" dirty="0" smtClean="0"/>
              <a:t>High </a:t>
            </a:r>
            <a:r>
              <a:rPr lang="en-US" dirty="0"/>
              <a:t>content of </a:t>
            </a:r>
            <a:r>
              <a:rPr lang="en-US" dirty="0" err="1" smtClean="0"/>
              <a:t>fibre</a:t>
            </a:r>
            <a:r>
              <a:rPr lang="en-US" dirty="0" smtClean="0"/>
              <a:t> and relatively </a:t>
            </a:r>
            <a:r>
              <a:rPr lang="en-US" dirty="0"/>
              <a:t>high amylose starch and </a:t>
            </a:r>
            <a:r>
              <a:rPr lang="en-US" dirty="0" err="1" smtClean="0"/>
              <a:t>antinutrients</a:t>
            </a:r>
            <a:r>
              <a:rPr lang="en-US" dirty="0" smtClean="0"/>
              <a:t> (</a:t>
            </a:r>
            <a:r>
              <a:rPr lang="en-US" dirty="0" err="1" smtClean="0"/>
              <a:t>phytic</a:t>
            </a:r>
            <a:r>
              <a:rPr lang="en-US" dirty="0" smtClean="0"/>
              <a:t> acid)</a:t>
            </a:r>
          </a:p>
          <a:p>
            <a:r>
              <a:rPr lang="en-US" dirty="0"/>
              <a:t>The amino acid composition of pulses are complementary to those of cereals, and if consumed in combination, increase the overall protein quality of the </a:t>
            </a:r>
            <a:r>
              <a:rPr lang="en-US" dirty="0" smtClean="0"/>
              <a:t>meal;</a:t>
            </a:r>
          </a:p>
          <a:p>
            <a:r>
              <a:rPr lang="en-US" dirty="0"/>
              <a:t>L</a:t>
            </a:r>
            <a:r>
              <a:rPr lang="en-US" dirty="0" smtClean="0"/>
              <a:t>ow </a:t>
            </a:r>
            <a:r>
              <a:rPr lang="en-US" dirty="0"/>
              <a:t>fat content and </a:t>
            </a:r>
            <a:r>
              <a:rPr lang="en-US" dirty="0" smtClean="0"/>
              <a:t>no cholesterol;</a:t>
            </a:r>
          </a:p>
          <a:p>
            <a:r>
              <a:rPr lang="en-US" dirty="0" smtClean="0"/>
              <a:t>Low glycemic index;</a:t>
            </a:r>
          </a:p>
          <a:p>
            <a:r>
              <a:rPr lang="en-US" dirty="0" smtClean="0"/>
              <a:t>Rich </a:t>
            </a:r>
            <a:r>
              <a:rPr lang="en-US" dirty="0"/>
              <a:t>in minerals (iron, magnesium, potassium, phosphorus, zinc) and </a:t>
            </a:r>
            <a:r>
              <a:rPr lang="en-US" dirty="0" smtClean="0"/>
              <a:t>B-vitamins </a:t>
            </a:r>
            <a:r>
              <a:rPr lang="en-US" dirty="0"/>
              <a:t>(thiamin, riboflavin, niacin, B6, and folate</a:t>
            </a:r>
            <a:r>
              <a:rPr lang="en-US" dirty="0" smtClean="0"/>
              <a:t>).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31648" y="6364224"/>
            <a:ext cx="11570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2880" y="6437376"/>
            <a:ext cx="11948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Campos-Vega et al., 2010; </a:t>
            </a:r>
            <a:r>
              <a:rPr lang="en-US" sz="1200" dirty="0" err="1" smtClean="0"/>
              <a:t>Kalogeropoulos</a:t>
            </a:r>
            <a:r>
              <a:rPr lang="en-US" sz="1200" dirty="0" smtClean="0"/>
              <a:t>, </a:t>
            </a:r>
            <a:r>
              <a:rPr lang="en-US" sz="1200" dirty="0"/>
              <a:t>2010; Curran, </a:t>
            </a:r>
            <a:r>
              <a:rPr lang="en-US" sz="1200" dirty="0" smtClean="0"/>
              <a:t>2012 </a:t>
            </a:r>
            <a:endParaRPr lang="en-GB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396240" y="969264"/>
            <a:ext cx="11576304" cy="67056"/>
            <a:chOff x="396240" y="969264"/>
            <a:chExt cx="11576304" cy="6705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96240" y="969264"/>
              <a:ext cx="1157020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2336" y="1036320"/>
              <a:ext cx="11570208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94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26720" y="-43732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tx1"/>
                </a:solidFill>
              </a:rPr>
              <a:t>Importance in human nutrition – Health benefits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4294967295"/>
          </p:nvPr>
        </p:nvSpPr>
        <p:spPr>
          <a:xfrm>
            <a:off x="633984" y="1487424"/>
            <a:ext cx="10399776" cy="44866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Association between </a:t>
            </a:r>
            <a:r>
              <a:rPr lang="en-US" dirty="0"/>
              <a:t>consumption of pulses and reduced </a:t>
            </a:r>
            <a:r>
              <a:rPr lang="en-US" dirty="0" smtClean="0"/>
              <a:t>risk of </a:t>
            </a:r>
            <a:r>
              <a:rPr lang="en-US" dirty="0"/>
              <a:t>obesity, diabetes </a:t>
            </a:r>
            <a:r>
              <a:rPr lang="en-US" dirty="0" smtClean="0"/>
              <a:t>mellitus, cardiovascular disease, components </a:t>
            </a:r>
            <a:r>
              <a:rPr lang="en-US" dirty="0"/>
              <a:t>of </a:t>
            </a:r>
            <a:r>
              <a:rPr lang="en-US" dirty="0" smtClean="0"/>
              <a:t>metabolic </a:t>
            </a:r>
            <a:r>
              <a:rPr lang="en-GB" dirty="0" smtClean="0"/>
              <a:t>syndrome and cancer;</a:t>
            </a:r>
          </a:p>
          <a:p>
            <a:r>
              <a:rPr lang="en-US" dirty="0"/>
              <a:t>Pulses may help to increase satiety and weight loss </a:t>
            </a:r>
            <a:r>
              <a:rPr lang="en-US" dirty="0" smtClean="0"/>
              <a:t>(</a:t>
            </a:r>
            <a:r>
              <a:rPr lang="en-US" dirty="0" err="1" smtClean="0"/>
              <a:t>fibres</a:t>
            </a:r>
            <a:r>
              <a:rPr lang="en-US" dirty="0"/>
              <a:t>, trypsin inhibitors and lectins may reduce food intake by facilitating and prolonging cholecystokinin secretion</a:t>
            </a:r>
            <a:r>
              <a:rPr lang="en-US" dirty="0" smtClean="0"/>
              <a:t>)</a:t>
            </a:r>
            <a:endParaRPr lang="en-GB" dirty="0" smtClean="0"/>
          </a:p>
          <a:p>
            <a:r>
              <a:rPr lang="en-US" dirty="0" err="1" smtClean="0"/>
              <a:t>Fibre</a:t>
            </a:r>
            <a:r>
              <a:rPr lang="en-US" dirty="0" smtClean="0"/>
              <a:t> </a:t>
            </a:r>
            <a:r>
              <a:rPr lang="en-US" dirty="0"/>
              <a:t>and resistant </a:t>
            </a:r>
            <a:r>
              <a:rPr lang="en-US" dirty="0" smtClean="0"/>
              <a:t>starch of pulses have </a:t>
            </a:r>
            <a:r>
              <a:rPr lang="en-US" dirty="0"/>
              <a:t>been shown to alter energy expenditure, substrate trafficking </a:t>
            </a:r>
            <a:r>
              <a:rPr lang="en-US" dirty="0" smtClean="0"/>
              <a:t>and fat </a:t>
            </a:r>
            <a:r>
              <a:rPr lang="en-US" dirty="0"/>
              <a:t>oxidation as well as visceral adipose </a:t>
            </a:r>
            <a:r>
              <a:rPr lang="en-US" dirty="0" smtClean="0"/>
              <a:t>deposition</a:t>
            </a:r>
          </a:p>
          <a:p>
            <a:r>
              <a:rPr lang="en-US" dirty="0" smtClean="0"/>
              <a:t>The high </a:t>
            </a:r>
            <a:r>
              <a:rPr lang="en-US" dirty="0"/>
              <a:t>amounts of insoluble </a:t>
            </a:r>
            <a:r>
              <a:rPr lang="en-US" dirty="0" err="1" smtClean="0"/>
              <a:t>fibre</a:t>
            </a:r>
            <a:r>
              <a:rPr lang="en-US" dirty="0" smtClean="0"/>
              <a:t> found in pulses has shown to </a:t>
            </a:r>
            <a:r>
              <a:rPr lang="en-US" dirty="0"/>
              <a:t>improve colon </a:t>
            </a:r>
            <a:r>
              <a:rPr lang="en-US" dirty="0" smtClean="0"/>
              <a:t>health, helping to prevent colon-rectal cancer</a:t>
            </a:r>
          </a:p>
          <a:p>
            <a:r>
              <a:rPr lang="en-US" dirty="0" smtClean="0"/>
              <a:t>Phytonutrients,  </a:t>
            </a:r>
            <a:r>
              <a:rPr lang="en-US" dirty="0"/>
              <a:t>including antioxidants, found </a:t>
            </a:r>
            <a:r>
              <a:rPr lang="en-US" dirty="0" smtClean="0"/>
              <a:t>in pulses may </a:t>
            </a:r>
            <a:r>
              <a:rPr lang="en-US" dirty="0"/>
              <a:t>have anti-cancer </a:t>
            </a:r>
            <a:r>
              <a:rPr lang="en-US" dirty="0" smtClean="0"/>
              <a:t>properties;</a:t>
            </a:r>
            <a:endParaRPr lang="en-GB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1648" y="6364224"/>
            <a:ext cx="11570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016" y="6437154"/>
            <a:ext cx="11948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Alekel</a:t>
            </a:r>
            <a:r>
              <a:rPr lang="en-US" sz="1200" dirty="0"/>
              <a:t> et al., 2000; Anderson &amp;Major, 2002 </a:t>
            </a:r>
            <a:r>
              <a:rPr lang="en-US" sz="1200" dirty="0" smtClean="0"/>
              <a:t>; Smith et al., 2012; Hutchins et al., 2012; </a:t>
            </a:r>
            <a:r>
              <a:rPr lang="en-US" sz="1200" dirty="0" err="1" smtClean="0"/>
              <a:t>Marinangele</a:t>
            </a:r>
            <a:r>
              <a:rPr lang="en-US" sz="1200" dirty="0" smtClean="0"/>
              <a:t> &amp; Jones, 2012; Dahl et al., 2012 </a:t>
            </a:r>
            <a:endParaRPr lang="en-GB" sz="1200" dirty="0"/>
          </a:p>
          <a:p>
            <a:endParaRPr lang="en-GB" sz="1200" dirty="0"/>
          </a:p>
        </p:txBody>
      </p:sp>
      <p:grpSp>
        <p:nvGrpSpPr>
          <p:cNvPr id="9" name="Group 8"/>
          <p:cNvGrpSpPr/>
          <p:nvPr/>
        </p:nvGrpSpPr>
        <p:grpSpPr>
          <a:xfrm>
            <a:off x="396240" y="969264"/>
            <a:ext cx="11576304" cy="67056"/>
            <a:chOff x="396240" y="969264"/>
            <a:chExt cx="11576304" cy="67056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396240" y="969264"/>
              <a:ext cx="1157020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02336" y="1036320"/>
              <a:ext cx="11570208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444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s Direction 16X9">
  <a:themeElements>
    <a:clrScheme name="Custom 10">
      <a:dk1>
        <a:sysClr val="windowText" lastClr="000000"/>
      </a:dk1>
      <a:lt1>
        <a:sysClr val="window" lastClr="FFFFFF"/>
      </a:lt1>
      <a:dk2>
        <a:srgbClr val="5B6973"/>
      </a:dk2>
      <a:lt2>
        <a:srgbClr val="FFFFFF"/>
      </a:lt2>
      <a:accent1>
        <a:srgbClr val="DE763B"/>
      </a:accent1>
      <a:accent2>
        <a:srgbClr val="B1C8A4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Direction_16x9.potx" id="{FE35DD5A-B687-4161-B4D9-35484B75A379}" vid="{5DB76398-B2EF-4269-B3B2-C0E4C29F3554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D4ACB5B8064148A33B5FD518979485" ma:contentTypeVersion="3" ma:contentTypeDescription="Create a new document." ma:contentTypeScope="" ma:versionID="d2e1de80da7769209a24f5b2447c19fa">
  <xsd:schema xmlns:xsd="http://www.w3.org/2001/XMLSchema" xmlns:xs="http://www.w3.org/2001/XMLSchema" xmlns:p="http://schemas.microsoft.com/office/2006/metadata/properties" xmlns:ns2="df37c0a6-91ef-4ca4-8c2e-27964dae2cbe" targetNamespace="http://schemas.microsoft.com/office/2006/metadata/properties" ma:root="true" ma:fieldsID="94c48e9ba4a9bf79764a755817553f96" ns2:_="">
    <xsd:import namespace="df37c0a6-91ef-4ca4-8c2e-27964dae2cb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37c0a6-91ef-4ca4-8c2e-27964dae2c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36427E-584A-4DF2-8D53-180EA2B56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37c0a6-91ef-4ca4-8c2e-27964dae2c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976C24-6AC6-4B8F-87CD-F8993C4B51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D6E48D-369E-42A7-AAEF-33FFE1BB3854}">
  <ds:schemaRefs>
    <ds:schemaRef ds:uri="http://schemas.microsoft.com/office/2006/metadata/properties"/>
    <ds:schemaRef ds:uri="df37c0a6-91ef-4ca4-8c2e-27964dae2cb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</TotalTime>
  <Words>913</Words>
  <Application>Microsoft Office PowerPoint</Application>
  <PresentationFormat>Widescreen</PresentationFormat>
  <Paragraphs>117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Book Antiqua</vt:lpstr>
      <vt:lpstr>Sales Direction 16X9</vt:lpstr>
      <vt:lpstr>Pulses for nutrition and health</vt:lpstr>
      <vt:lpstr>What are pulses?</vt:lpstr>
      <vt:lpstr>Why are they important?</vt:lpstr>
      <vt:lpstr>World production</vt:lpstr>
      <vt:lpstr>PowerPoint Presentation</vt:lpstr>
      <vt:lpstr>PowerPoint Presentation</vt:lpstr>
      <vt:lpstr>Nutrient profile (per 100g EP)</vt:lpstr>
      <vt:lpstr>Importance in human nutrition - Composition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 Layout</dc:title>
  <dc:creator>DoValeCardosoLopes, Raissa (ESN)</dc:creator>
  <cp:lastModifiedBy>Stefanie Hyde</cp:lastModifiedBy>
  <cp:revision>81</cp:revision>
  <dcterms:created xsi:type="dcterms:W3CDTF">2012-08-30T21:52:00Z</dcterms:created>
  <dcterms:modified xsi:type="dcterms:W3CDTF">2015-11-30T15:02:54Z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0x0101002CD4ACB5B8064148A33B5FD518979485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