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16"/>
  </p:notesMasterIdLst>
  <p:sldIdLst>
    <p:sldId id="256" r:id="rId6"/>
    <p:sldId id="411" r:id="rId7"/>
    <p:sldId id="413" r:id="rId8"/>
    <p:sldId id="358" r:id="rId9"/>
    <p:sldId id="421" r:id="rId10"/>
    <p:sldId id="414" r:id="rId11"/>
    <p:sldId id="420" r:id="rId12"/>
    <p:sldId id="419" r:id="rId13"/>
    <p:sldId id="418" r:id="rId14"/>
    <p:sldId id="39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gane Danielou" initials="M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7203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654" autoAdjust="0"/>
  </p:normalViewPr>
  <p:slideViewPr>
    <p:cSldViewPr snapToGrid="0" snapToObjects="1">
      <p:cViewPr varScale="1">
        <p:scale>
          <a:sx n="66" d="100"/>
          <a:sy n="66" d="100"/>
        </p:scale>
        <p:origin x="1293" y="4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B327C-A27D-4967-9A4B-549A85EF69E5}" type="datetimeFigureOut">
              <a:rPr lang="en-CA" smtClean="0"/>
              <a:t>2016-11-22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CE2B9-8A9A-4F10-B1EB-06B1C50C2B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967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report presents an internationally coordinated strategy designed to increase investment in strategic pulse research. 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10-Year Research Strategy report will be used to set an agenda for global discussion and mobilize champions to advocate for accelerated pulse research investments.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CE2B9-8A9A-4F10-B1EB-06B1C50C2B78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356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CE2B9-8A9A-4F10-B1EB-06B1C50C2B78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1488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CE2B9-8A9A-4F10-B1EB-06B1C50C2B78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5912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CE2B9-8A9A-4F10-B1EB-06B1C50C2B78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5442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Robynne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CE2B9-8A9A-4F10-B1EB-06B1C50C2B78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3153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4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0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1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15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4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1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5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0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6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8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9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1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5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8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68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7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6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9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3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E9C2FA-6FB8-A842-8D5B-9FD124BF46E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BC9B-3B12-B840-9EB6-A3E8DA4D9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9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email">
            <a:alphaModFix amt="4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13AF8-9DEF-4647-AF59-E3E78EE09268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AC5CF-FBA1-1943-B0B6-3F144F0DB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15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635" y="-1"/>
            <a:ext cx="3749365" cy="14387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0571" y="2166562"/>
            <a:ext cx="7982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10-Year Pulse Research Strategy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 descr="shutterstock_16094657003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4268" y="2341614"/>
            <a:ext cx="2676222" cy="4542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2651" y="3182067"/>
            <a:ext cx="26148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IYP Global Dialogue</a:t>
            </a:r>
          </a:p>
          <a:p>
            <a:pPr algn="ctr"/>
            <a:r>
              <a:rPr lang="en-US" sz="2400" dirty="0" smtClean="0"/>
              <a:t>FAO, Rome</a:t>
            </a:r>
          </a:p>
          <a:p>
            <a:pPr algn="ctr"/>
            <a:r>
              <a:rPr lang="en-US" sz="2400" dirty="0" smtClean="0"/>
              <a:t>22-23 Nov 2016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39532" y="5696858"/>
            <a:ext cx="4335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Shoba </a:t>
            </a:r>
            <a:r>
              <a:rPr lang="en-US" b="1" i="1" dirty="0" err="1" smtClean="0"/>
              <a:t>Sivasankar</a:t>
            </a:r>
            <a:endParaRPr lang="en-US" b="1" i="1" dirty="0" smtClean="0"/>
          </a:p>
          <a:p>
            <a:r>
              <a:rPr lang="en-US" b="1" i="1" dirty="0" smtClean="0"/>
              <a:t>Director</a:t>
            </a:r>
          </a:p>
          <a:p>
            <a:r>
              <a:rPr lang="en-US" b="1" i="1" dirty="0" smtClean="0"/>
              <a:t>CGIAR Research Program on Grain Legumes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554636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35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83764890.png"/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8342" y="715672"/>
            <a:ext cx="4726442" cy="575525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75000"/>
                <a:alpha val="73000"/>
              </a:scheme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055" y="5792628"/>
            <a:ext cx="1157491" cy="9578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6629" y="0"/>
            <a:ext cx="2917371" cy="11176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190861" y="2393696"/>
            <a:ext cx="3967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6" y="5952085"/>
            <a:ext cx="3236727" cy="7444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5247" y="5810479"/>
            <a:ext cx="957825" cy="957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72" y="0"/>
            <a:ext cx="3137648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2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16094657003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2374" y="3976089"/>
            <a:ext cx="1697944" cy="2881911"/>
          </a:xfrm>
          <a:prstGeom prst="rect">
            <a:avLst/>
          </a:prstGeom>
        </p:spPr>
      </p:pic>
      <p:pic>
        <p:nvPicPr>
          <p:cNvPr id="5" name="Picture 4" descr="shutterstock_160946570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062585" cy="2298699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719944" y="243404"/>
            <a:ext cx="63790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10-Year Pulse Research Strategy: Background and Process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200" y="1574621"/>
            <a:ext cx="7015190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Why a 10-Year Pulse Research Strategy?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Unmet potential of pulses to contribute to the UN SDGs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Persisting challenges to production and consumption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Low </a:t>
            </a:r>
            <a:r>
              <a:rPr lang="en-US" sz="2200" dirty="0"/>
              <a:t>research investment relative to major </a:t>
            </a:r>
            <a:r>
              <a:rPr lang="en-US" sz="2200" dirty="0" smtClean="0"/>
              <a:t>crops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1518" y="3476839"/>
            <a:ext cx="8178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/>
              <a:t>D</a:t>
            </a:r>
            <a:r>
              <a:rPr lang="en-US" sz="2400" b="1" dirty="0" smtClean="0"/>
              <a:t>evelopment of the strategy: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Sept 2016:  </a:t>
            </a:r>
            <a:r>
              <a:rPr lang="en-US" sz="2200" dirty="0" smtClean="0"/>
              <a:t>Interviews with 33 experts for first draft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Oct 2016:  </a:t>
            </a:r>
            <a:r>
              <a:rPr lang="en-US" sz="2200" dirty="0" smtClean="0"/>
              <a:t>17-member write shop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Nov 2016:  </a:t>
            </a:r>
            <a:r>
              <a:rPr lang="en-US" sz="2200" dirty="0" smtClean="0"/>
              <a:t>Draft to 175 pulse stakeholders for comments</a:t>
            </a:r>
          </a:p>
          <a:p>
            <a:pPr lvl="1">
              <a:spcAft>
                <a:spcPts val="600"/>
              </a:spcAft>
            </a:pPr>
            <a:r>
              <a:rPr lang="en-US" sz="22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Current: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sz="2200" b="1" dirty="0" smtClean="0"/>
              <a:t>Verification meeting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Nov 29:  </a:t>
            </a:r>
            <a:r>
              <a:rPr lang="en-US" sz="2200" dirty="0" smtClean="0"/>
              <a:t>Inputs from meeting into current draft</a:t>
            </a:r>
          </a:p>
          <a:p>
            <a:pPr lvl="1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Dec 2:  </a:t>
            </a:r>
            <a:r>
              <a:rPr lang="en-US" sz="2200" dirty="0" smtClean="0"/>
              <a:t>Final report</a:t>
            </a:r>
          </a:p>
        </p:txBody>
      </p:sp>
    </p:spTree>
    <p:extLst>
      <p:ext uri="{BB962C8B-B14F-4D97-AF65-F5344CB8AC3E}">
        <p14:creationId xmlns:p14="http://schemas.microsoft.com/office/powerpoint/2010/main" val="249345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16094657003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0388" y="3813711"/>
            <a:ext cx="1793612" cy="3044289"/>
          </a:xfrm>
          <a:prstGeom prst="rect">
            <a:avLst/>
          </a:prstGeom>
        </p:spPr>
      </p:pic>
      <p:pic>
        <p:nvPicPr>
          <p:cNvPr id="5" name="Picture 4" descr="shutterstock_160946570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321732" cy="2859314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271485" y="162687"/>
            <a:ext cx="6371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Chapters or Research Areas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2286" y="971704"/>
            <a:ext cx="8091714" cy="3190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AutoNum type="arabicPeriod"/>
            </a:pPr>
            <a:r>
              <a:rPr lang="en-US" sz="2400" dirty="0" smtClean="0"/>
              <a:t>Breeding and genetics for improved productivity and resilience</a:t>
            </a:r>
          </a:p>
          <a:p>
            <a:pPr marL="342900" indent="-342900">
              <a:spcAft>
                <a:spcPts val="1000"/>
              </a:spcAft>
              <a:buAutoNum type="arabicPeriod"/>
            </a:pPr>
            <a:r>
              <a:rPr lang="en-US" sz="2400" dirty="0" smtClean="0"/>
              <a:t>Pulses in integrated cropping systems and agricultural landscapes</a:t>
            </a:r>
          </a:p>
          <a:p>
            <a:pPr marL="342900" indent="-342900">
              <a:spcAft>
                <a:spcPts val="1000"/>
              </a:spcAft>
              <a:buAutoNum type="arabicPeriod"/>
            </a:pPr>
            <a:r>
              <a:rPr lang="en-US" sz="2400" dirty="0" smtClean="0"/>
              <a:t>Integration of pulses into food systems</a:t>
            </a:r>
          </a:p>
          <a:p>
            <a:pPr marL="342900" indent="-342900">
              <a:spcAft>
                <a:spcPts val="1000"/>
              </a:spcAft>
              <a:buAutoNum type="arabicPeriod"/>
            </a:pPr>
            <a:r>
              <a:rPr lang="en-US" sz="2400" dirty="0" smtClean="0"/>
              <a:t>Integration across agricultural, nutritional and social sciences</a:t>
            </a:r>
          </a:p>
          <a:p>
            <a:pPr marL="342900" indent="-342900">
              <a:spcAft>
                <a:spcPts val="1000"/>
              </a:spcAft>
              <a:buAutoNum type="arabicPeriod"/>
            </a:pPr>
            <a:r>
              <a:rPr lang="en-US" sz="2400" dirty="0" smtClean="0"/>
              <a:t>Spatially-explicit analyses related to global challenges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81405" y="4691588"/>
            <a:ext cx="38429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Research Objectives;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Tools and Approaches; 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Capacities and Competencies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9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utterstock_160946570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81" y="-10113"/>
            <a:ext cx="1431240" cy="3096213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2234510" y="2480154"/>
            <a:ext cx="64209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sz="2800" dirty="0"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98108" y="110927"/>
            <a:ext cx="5861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Chapter 1:  </a:t>
            </a:r>
            <a:r>
              <a:rPr lang="en-US" sz="2800" b="1" dirty="0" smtClean="0"/>
              <a:t>Breeding and Genetics for Improved Productivity and Resilience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492251" y="1092297"/>
            <a:ext cx="7232650" cy="404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err="1" smtClean="0"/>
              <a:t>Optimising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CD7203"/>
                </a:solidFill>
              </a:rPr>
              <a:t>yield</a:t>
            </a:r>
            <a:r>
              <a:rPr lang="en-US" sz="2400" dirty="0" smtClean="0"/>
              <a:t>, </a:t>
            </a:r>
            <a:r>
              <a:rPr lang="en-US" sz="2400" b="1" dirty="0" smtClean="0">
                <a:solidFill>
                  <a:srgbClr val="CD7203"/>
                </a:solidFill>
              </a:rPr>
              <a:t>resilience</a:t>
            </a:r>
            <a:r>
              <a:rPr lang="en-US" sz="2400" dirty="0" smtClean="0"/>
              <a:t> and other </a:t>
            </a:r>
            <a:r>
              <a:rPr lang="en-US" sz="2400" b="1" dirty="0" smtClean="0">
                <a:solidFill>
                  <a:srgbClr val="CD7203"/>
                </a:solidFill>
              </a:rPr>
              <a:t>production objectives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Yield stability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Biological nitrogen fixation</a:t>
            </a:r>
          </a:p>
          <a:p>
            <a:pPr lvl="2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Water and nutrient use efficiency…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err="1" smtClean="0"/>
              <a:t>Optimising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CD7203"/>
                </a:solidFill>
              </a:rPr>
              <a:t>end uses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Content, quality, availability of nutrients</a:t>
            </a:r>
          </a:p>
          <a:p>
            <a:pPr lvl="2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Alignment with consumer preferences…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Exploiting </a:t>
            </a:r>
            <a:r>
              <a:rPr lang="en-US" sz="2400" b="1" dirty="0" smtClean="0">
                <a:solidFill>
                  <a:srgbClr val="CD7203"/>
                </a:solidFill>
              </a:rPr>
              <a:t>synergies</a:t>
            </a:r>
            <a:r>
              <a:rPr lang="en-US" sz="2400" dirty="0" smtClean="0"/>
              <a:t> </a:t>
            </a:r>
          </a:p>
          <a:p>
            <a:pPr marL="800100" lvl="1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581" y="4747692"/>
            <a:ext cx="8855572" cy="2079530"/>
            <a:chOff x="15581" y="4747692"/>
            <a:chExt cx="8855572" cy="2079530"/>
          </a:xfrm>
        </p:grpSpPr>
        <p:grpSp>
          <p:nvGrpSpPr>
            <p:cNvPr id="12" name="Group 11"/>
            <p:cNvGrpSpPr/>
            <p:nvPr/>
          </p:nvGrpSpPr>
          <p:grpSpPr>
            <a:xfrm>
              <a:off x="3551217" y="5428786"/>
              <a:ext cx="5319936" cy="1398436"/>
              <a:chOff x="3551217" y="5428786"/>
              <a:chExt cx="5319936" cy="139843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1217" y="5428786"/>
                <a:ext cx="2506024" cy="987467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057241" y="6488668"/>
                <a:ext cx="28139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Courtesy:  </a:t>
                </a:r>
                <a:r>
                  <a:rPr lang="en-US" sz="1600" dirty="0" err="1" smtClean="0"/>
                  <a:t>Pooran</a:t>
                </a:r>
                <a:r>
                  <a:rPr lang="en-US" sz="1600" dirty="0" smtClean="0"/>
                  <a:t> Gaur, ICRISAT</a:t>
                </a:r>
                <a:endParaRPr lang="en-US" sz="1600" dirty="0"/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581" y="4747692"/>
              <a:ext cx="3228362" cy="20795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429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16094657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81" y="-10113"/>
            <a:ext cx="1431240" cy="3096213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44914" y="174171"/>
            <a:ext cx="5683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Development of Heat-Tolerant Beans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16743" y="5223375"/>
            <a:ext cx="200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Current adaptation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77447" y="5213569"/>
            <a:ext cx="206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Adaptation in 2050 with no research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11257" y="5213569"/>
            <a:ext cx="2418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Adaptation in 2050 with +3</a:t>
            </a:r>
            <a:r>
              <a:rPr lang="en-US" b="1" baseline="30000" dirty="0" smtClean="0"/>
              <a:t>o</a:t>
            </a:r>
            <a:r>
              <a:rPr lang="en-US" b="1" dirty="0" smtClean="0"/>
              <a:t>C additional heat tolerance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26471" y="6488668"/>
            <a:ext cx="2512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Courtesy: Steve Beebe, CIAT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011" y="1592580"/>
            <a:ext cx="7581900" cy="36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8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16094657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80" y="-10113"/>
            <a:ext cx="1759157" cy="3805599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311187" y="38100"/>
            <a:ext cx="7369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Chapter 2.  </a:t>
            </a:r>
            <a:r>
              <a:rPr lang="en-US" sz="2800" b="1" dirty="0" smtClean="0"/>
              <a:t>Pulses in Integrated Cropping Systems and Agricultural Landscapes   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19993" y="1090313"/>
            <a:ext cx="6704693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err="1" smtClean="0"/>
              <a:t>Optimising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CD7203"/>
                </a:solidFill>
              </a:rPr>
              <a:t>production methods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Rotations, intercropping, relay cropping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Integrated pest management</a:t>
            </a:r>
          </a:p>
          <a:p>
            <a:pPr lvl="2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Nutrient management…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Quantifying</a:t>
            </a:r>
            <a:r>
              <a:rPr lang="en-US" sz="2400" b="1" dirty="0" smtClean="0">
                <a:solidFill>
                  <a:srgbClr val="CD7203"/>
                </a:solidFill>
              </a:rPr>
              <a:t> impacts</a:t>
            </a:r>
            <a:r>
              <a:rPr lang="en-US" sz="2400" dirty="0" smtClean="0"/>
              <a:t> of pulses in farming systems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Nitrogen budgets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Greenhouse gas footprints</a:t>
            </a:r>
          </a:p>
          <a:p>
            <a:pPr lvl="2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Agrobiodiversity and ecosystem services…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Facilitating</a:t>
            </a:r>
            <a:r>
              <a:rPr lang="en-US" sz="2400" b="1" dirty="0" smtClean="0">
                <a:solidFill>
                  <a:srgbClr val="CD7203"/>
                </a:solidFill>
              </a:rPr>
              <a:t> adoption </a:t>
            </a:r>
            <a:r>
              <a:rPr lang="en-US" sz="2400" dirty="0" smtClean="0"/>
              <a:t>by farmers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Access to information, inputs, tools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Analysis of demand and constraints…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5120640"/>
            <a:ext cx="8756095" cy="1737360"/>
            <a:chOff x="0" y="5120640"/>
            <a:chExt cx="8756095" cy="1737360"/>
          </a:xfrm>
        </p:grpSpPr>
        <p:grpSp>
          <p:nvGrpSpPr>
            <p:cNvPr id="10" name="Group 9"/>
            <p:cNvGrpSpPr/>
            <p:nvPr/>
          </p:nvGrpSpPr>
          <p:grpSpPr>
            <a:xfrm>
              <a:off x="2809059" y="5687446"/>
              <a:ext cx="5947036" cy="1132519"/>
              <a:chOff x="2809059" y="5687446"/>
              <a:chExt cx="5947036" cy="113251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809059" y="5687446"/>
                <a:ext cx="3371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Production technologies for lentil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900057" y="6481411"/>
                <a:ext cx="28560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Courtesy:  Shiv Agrawal, ICARDA</a:t>
                </a:r>
                <a:endParaRPr lang="en-US" sz="1600" dirty="0"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120640"/>
              <a:ext cx="2865120" cy="17373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101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16094657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80" y="-68170"/>
            <a:ext cx="1759157" cy="3805599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11300" y="452110"/>
            <a:ext cx="7689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Chapter 3.  </a:t>
            </a:r>
            <a:r>
              <a:rPr lang="en-US" sz="2800" b="1" dirty="0" smtClean="0"/>
              <a:t>Integration of Pulses into Food Systems  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784316" y="1454150"/>
            <a:ext cx="5029518" cy="2949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365760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Understanding </a:t>
            </a:r>
            <a:r>
              <a:rPr lang="en-US" sz="2400" b="1" dirty="0" smtClean="0">
                <a:solidFill>
                  <a:srgbClr val="CD7203"/>
                </a:solidFill>
              </a:rPr>
              <a:t>contexts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CD7203"/>
                </a:solidFill>
              </a:rPr>
              <a:t>drivers</a:t>
            </a:r>
          </a:p>
          <a:p>
            <a:pPr marL="285750" indent="-365760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Understanding </a:t>
            </a:r>
            <a:r>
              <a:rPr lang="en-US" sz="2400" b="1" dirty="0" smtClean="0">
                <a:solidFill>
                  <a:srgbClr val="CD7203"/>
                </a:solidFill>
              </a:rPr>
              <a:t>value-chain actors</a:t>
            </a:r>
          </a:p>
          <a:p>
            <a:pPr marL="285750" indent="-365760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Implications for </a:t>
            </a:r>
            <a:r>
              <a:rPr lang="en-US" sz="2400" b="1" dirty="0" smtClean="0">
                <a:solidFill>
                  <a:srgbClr val="CD7203"/>
                </a:solidFill>
              </a:rPr>
              <a:t>women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CD7203"/>
                </a:solidFill>
              </a:rPr>
              <a:t>youth</a:t>
            </a:r>
          </a:p>
          <a:p>
            <a:pPr marL="285750" indent="-365760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Implications for </a:t>
            </a:r>
            <a:r>
              <a:rPr lang="en-US" sz="2400" b="1" dirty="0" smtClean="0">
                <a:solidFill>
                  <a:srgbClr val="CD7203"/>
                </a:solidFill>
              </a:rPr>
              <a:t>diet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CD7203"/>
                </a:solidFill>
              </a:rPr>
              <a:t>health</a:t>
            </a:r>
          </a:p>
          <a:p>
            <a:pPr marL="285750" indent="-365760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CD7203"/>
                </a:solidFill>
              </a:rPr>
              <a:t>Value addition</a:t>
            </a:r>
          </a:p>
          <a:p>
            <a:pPr marL="285750" indent="-365760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CD7203"/>
                </a:solidFill>
              </a:rPr>
              <a:t>Sustainability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CD7203"/>
                </a:solidFill>
              </a:rPr>
              <a:t>safety</a:t>
            </a:r>
            <a:endParaRPr lang="en-US" sz="2400" b="1" dirty="0">
              <a:solidFill>
                <a:srgbClr val="CD7203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4815840"/>
            <a:ext cx="9013371" cy="2042160"/>
            <a:chOff x="0" y="4815840"/>
            <a:chExt cx="9013371" cy="2042160"/>
          </a:xfrm>
        </p:grpSpPr>
        <p:sp>
          <p:nvSpPr>
            <p:cNvPr id="9" name="TextBox 8"/>
            <p:cNvSpPr txBox="1"/>
            <p:nvPr/>
          </p:nvSpPr>
          <p:spPr>
            <a:xfrm>
              <a:off x="3251200" y="5758949"/>
              <a:ext cx="576217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National School Feeding </a:t>
              </a:r>
              <a:r>
                <a:rPr lang="en-US" sz="2000" b="1" dirty="0" err="1" smtClean="0"/>
                <a:t>Programme</a:t>
              </a:r>
              <a:r>
                <a:rPr lang="en-US" sz="2000" b="1" dirty="0" smtClean="0"/>
                <a:t> of Madagascar, using bean-based flour</a:t>
              </a:r>
              <a:endParaRPr lang="en-US" sz="2000" b="1" dirty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815840"/>
              <a:ext cx="2918460" cy="20421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487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16094657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80" y="-10113"/>
            <a:ext cx="1759157" cy="3805599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98550" y="38100"/>
            <a:ext cx="8045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Chapter 4.  </a:t>
            </a:r>
            <a:r>
              <a:rPr lang="en-US" sz="2800" b="1" dirty="0" smtClean="0"/>
              <a:t>Integration across agricultural, nutritional and social sciences   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46200" y="1333500"/>
            <a:ext cx="7734299" cy="3180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Strengthening </a:t>
            </a:r>
            <a:r>
              <a:rPr lang="en-US" sz="2400" b="1" dirty="0" smtClean="0">
                <a:solidFill>
                  <a:srgbClr val="CD7203"/>
                </a:solidFill>
              </a:rPr>
              <a:t>multi-disciplinary</a:t>
            </a:r>
            <a:r>
              <a:rPr lang="en-US" sz="2400" dirty="0" smtClean="0"/>
              <a:t> research</a:t>
            </a:r>
          </a:p>
          <a:p>
            <a:pPr lvl="2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Coordinated planning and application of diverse expertise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CD7203"/>
                </a:solidFill>
              </a:rPr>
              <a:t>Cross-species collaboration </a:t>
            </a:r>
            <a:r>
              <a:rPr lang="en-US" sz="2400" dirty="0" smtClean="0"/>
              <a:t>with cereal-crop researchers</a:t>
            </a:r>
          </a:p>
          <a:p>
            <a:pPr lvl="2">
              <a:spcAft>
                <a:spcPts val="10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Production technologies for cereal-based cropping systems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Understanding </a:t>
            </a:r>
            <a:r>
              <a:rPr lang="en-US" sz="2400" b="1" dirty="0" smtClean="0">
                <a:solidFill>
                  <a:srgbClr val="CD7203"/>
                </a:solidFill>
              </a:rPr>
              <a:t>policy context </a:t>
            </a:r>
            <a:r>
              <a:rPr lang="en-US" sz="2400" dirty="0" smtClean="0"/>
              <a:t>and enabling </a:t>
            </a:r>
            <a:r>
              <a:rPr lang="en-US" sz="2400" b="1" dirty="0" smtClean="0">
                <a:solidFill>
                  <a:srgbClr val="CD7203"/>
                </a:solidFill>
              </a:rPr>
              <a:t>policy dialogues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Economically viable to farmers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135556" y="3926800"/>
            <a:ext cx="2944943" cy="2829600"/>
            <a:chOff x="6496599" y="3803429"/>
            <a:chExt cx="2583900" cy="25801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96599" y="3803429"/>
              <a:ext cx="2583900" cy="15444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40999" y="5347829"/>
              <a:ext cx="1039500" cy="1035788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5580" y="5059680"/>
            <a:ext cx="5898991" cy="1798320"/>
            <a:chOff x="15580" y="5059680"/>
            <a:chExt cx="5898991" cy="1798320"/>
          </a:xfrm>
        </p:grpSpPr>
        <p:grpSp>
          <p:nvGrpSpPr>
            <p:cNvPr id="11" name="Group 10"/>
            <p:cNvGrpSpPr/>
            <p:nvPr/>
          </p:nvGrpSpPr>
          <p:grpSpPr>
            <a:xfrm>
              <a:off x="2389227" y="5692828"/>
              <a:ext cx="3525344" cy="1162641"/>
              <a:chOff x="2389227" y="5692828"/>
              <a:chExt cx="3525344" cy="116264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389227" y="5692828"/>
                <a:ext cx="35253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Locally-made </a:t>
                </a:r>
                <a:r>
                  <a:rPr lang="en-US" sz="2000" b="1" dirty="0" err="1" smtClean="0"/>
                  <a:t>biopesticides</a:t>
                </a:r>
                <a:r>
                  <a:rPr lang="en-US" sz="2000" b="1" dirty="0" smtClean="0"/>
                  <a:t> for effectiveness and income</a:t>
                </a:r>
                <a:endParaRPr lang="en-US" sz="2000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89227" y="6516915"/>
                <a:ext cx="24545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Courtesy:  Manu </a:t>
                </a:r>
                <a:r>
                  <a:rPr lang="en-US" sz="1600" dirty="0" err="1" smtClean="0"/>
                  <a:t>Tamo</a:t>
                </a:r>
                <a:r>
                  <a:rPr lang="en-US" sz="1600" dirty="0" smtClean="0"/>
                  <a:t>, IITA</a:t>
                </a:r>
                <a:endParaRPr lang="en-US" sz="1600" dirty="0"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580" y="5059680"/>
              <a:ext cx="2392680" cy="1798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439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16094657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80" y="-10113"/>
            <a:ext cx="1759157" cy="3805599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lumMod val="85000"/>
                <a:alpha val="93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311187" y="101600"/>
            <a:ext cx="7369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Chapter 5.  </a:t>
            </a:r>
            <a:r>
              <a:rPr lang="en-US" sz="2800" b="1" dirty="0" smtClean="0"/>
              <a:t>Spatially-Explicit Analyses Related to Global Challenges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841500" y="1031214"/>
            <a:ext cx="683895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Contribution to </a:t>
            </a:r>
            <a:r>
              <a:rPr lang="en-US" sz="2400" b="1" dirty="0" smtClean="0">
                <a:solidFill>
                  <a:srgbClr val="CD7203"/>
                </a:solidFill>
              </a:rPr>
              <a:t>global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CD7203"/>
                </a:solidFill>
              </a:rPr>
              <a:t>national challenges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Quantification of benefits against targets</a:t>
            </a:r>
          </a:p>
          <a:p>
            <a:pPr lvl="2">
              <a:spcAft>
                <a:spcPts val="12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Strategic targeting of investments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CD7203"/>
                </a:solidFill>
              </a:rPr>
              <a:t>Opportunities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CD7203"/>
                </a:solidFill>
              </a:rPr>
              <a:t>risks</a:t>
            </a:r>
            <a:r>
              <a:rPr lang="en-US" sz="2400" dirty="0" smtClean="0"/>
              <a:t> in specific geographies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Crop simulation and modeling</a:t>
            </a:r>
          </a:p>
          <a:p>
            <a:pPr lvl="2">
              <a:spcAft>
                <a:spcPts val="1200"/>
              </a:spcAft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Climate change and foresight planning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CD7203"/>
                </a:solidFill>
              </a:rPr>
              <a:t>S</a:t>
            </a:r>
            <a:r>
              <a:rPr lang="en-US" sz="2400" b="1" dirty="0" smtClean="0">
                <a:solidFill>
                  <a:srgbClr val="CD7203"/>
                </a:solidFill>
              </a:rPr>
              <a:t>uccess factors</a:t>
            </a:r>
          </a:p>
          <a:p>
            <a:pPr lvl="2">
              <a:buClr>
                <a:schemeClr val="accent6">
                  <a:lumMod val="50000"/>
                </a:schemeClr>
              </a:buClr>
              <a:buSzPct val="75000"/>
            </a:pP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Targeting of interventions for success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580" y="4333554"/>
            <a:ext cx="8932477" cy="2499360"/>
            <a:chOff x="15580" y="4333554"/>
            <a:chExt cx="8932477" cy="2499360"/>
          </a:xfrm>
        </p:grpSpPr>
        <p:sp>
          <p:nvSpPr>
            <p:cNvPr id="7" name="TextBox 6"/>
            <p:cNvSpPr txBox="1"/>
            <p:nvPr/>
          </p:nvSpPr>
          <p:spPr>
            <a:xfrm>
              <a:off x="3780971" y="6125028"/>
              <a:ext cx="5167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Mapping of rice fallows and total crop fallows, South Asia</a:t>
              </a:r>
              <a:endParaRPr lang="en-US" sz="2000" b="1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80" y="4333554"/>
              <a:ext cx="3672840" cy="24993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889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D4ACB5B8064148A33B5FD518979485" ma:contentTypeVersion="3" ma:contentTypeDescription="Create a new document." ma:contentTypeScope="" ma:versionID="d2e1de80da7769209a24f5b2447c19fa">
  <xsd:schema xmlns:xsd="http://www.w3.org/2001/XMLSchema" xmlns:xs="http://www.w3.org/2001/XMLSchema" xmlns:p="http://schemas.microsoft.com/office/2006/metadata/properties" xmlns:ns2="df37c0a6-91ef-4ca4-8c2e-27964dae2cbe" targetNamespace="http://schemas.microsoft.com/office/2006/metadata/properties" ma:root="true" ma:fieldsID="94c48e9ba4a9bf79764a755817553f96" ns2:_="">
    <xsd:import namespace="df37c0a6-91ef-4ca4-8c2e-27964dae2cb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37c0a6-91ef-4ca4-8c2e-27964dae2c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515F0B-9509-4F1C-A25C-1EFF31EC05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D24820-0537-4D66-9506-7AA8248716D9}">
  <ds:schemaRefs>
    <ds:schemaRef ds:uri="http://purl.org/dc/dcmitype/"/>
    <ds:schemaRef ds:uri="http://schemas.microsoft.com/office/infopath/2007/PartnerControls"/>
    <ds:schemaRef ds:uri="df37c0a6-91ef-4ca4-8c2e-27964dae2cb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A12AAB1-4BE7-4562-BAE8-B03BF5CFDA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37c0a6-91ef-4ca4-8c2e-27964dae2c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7420</TotalTime>
  <Words>516</Words>
  <Application>Microsoft Office PowerPoint</Application>
  <PresentationFormat>On-screen Show (4:3)</PresentationFormat>
  <Paragraphs>92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Publicis Groupe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Tilly MacRae</dc:creator>
  <cp:lastModifiedBy>shoba</cp:lastModifiedBy>
  <cp:revision>334</cp:revision>
  <dcterms:created xsi:type="dcterms:W3CDTF">2015-04-07T17:55:19Z</dcterms:created>
  <dcterms:modified xsi:type="dcterms:W3CDTF">2016-11-22T19:14:31Z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0x0101002CD4ACB5B8064148A33B5FD518979485</vt:lpwstr>
  </property>
</Properties>
</file>